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0.xml" ContentType="application/vnd.openxmlformats-officedocument.drawingml.chart+xml"/>
  <Override PartName="/ppt/notesSlides/notesSlide3.xml" ContentType="application/vnd.openxmlformats-officedocument.presentationml.notesSlide+xml"/>
  <Override PartName="/ppt/charts/chart11.xml" ContentType="application/vnd.openxmlformats-officedocument.drawingml.chart+xml"/>
  <Override PartName="/ppt/drawings/drawing1.xml" ContentType="application/vnd.openxmlformats-officedocument.drawingml.chartshapes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drawings/drawing2.xml" ContentType="application/vnd.openxmlformats-officedocument.drawingml.chartshapes+xml"/>
  <Override PartName="/ppt/charts/chart18.xml" ContentType="application/vnd.openxmlformats-officedocument.drawingml.chart+xml"/>
  <Override PartName="/ppt/theme/themeOverride1.xml" ContentType="application/vnd.openxmlformats-officedocument.themeOverride+xml"/>
  <Override PartName="/ppt/charts/chart19.xml" ContentType="application/vnd.openxmlformats-officedocument.drawingml.chart+xml"/>
  <Override PartName="/ppt/drawings/drawing3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20.xml" ContentType="application/vnd.openxmlformats-officedocument.drawingml.chart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ppt/charts/chart21.xml" ContentType="application/vnd.openxmlformats-officedocument.drawingml.chart+xml"/>
  <Override PartName="/ppt/drawings/drawing4.xml" ContentType="application/vnd.openxmlformats-officedocument.drawingml.chartshapes+xml"/>
  <Override PartName="/ppt/charts/chart22.xml" ContentType="application/vnd.openxmlformats-officedocument.drawingml.chart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236" r:id="rId1"/>
  </p:sldMasterIdLst>
  <p:notesMasterIdLst>
    <p:notesMasterId r:id="rId27"/>
  </p:notesMasterIdLst>
  <p:handoutMasterIdLst>
    <p:handoutMasterId r:id="rId28"/>
  </p:handoutMasterIdLst>
  <p:sldIdLst>
    <p:sldId id="256" r:id="rId2"/>
    <p:sldId id="265" r:id="rId3"/>
    <p:sldId id="268" r:id="rId4"/>
    <p:sldId id="269" r:id="rId5"/>
    <p:sldId id="278" r:id="rId6"/>
    <p:sldId id="275" r:id="rId7"/>
    <p:sldId id="274" r:id="rId8"/>
    <p:sldId id="273" r:id="rId9"/>
    <p:sldId id="285" r:id="rId10"/>
    <p:sldId id="276" r:id="rId11"/>
    <p:sldId id="272" r:id="rId12"/>
    <p:sldId id="270" r:id="rId13"/>
    <p:sldId id="271" r:id="rId14"/>
    <p:sldId id="277" r:id="rId15"/>
    <p:sldId id="287" r:id="rId16"/>
    <p:sldId id="288" r:id="rId17"/>
    <p:sldId id="279" r:id="rId18"/>
    <p:sldId id="280" r:id="rId19"/>
    <p:sldId id="281" r:id="rId20"/>
    <p:sldId id="283" r:id="rId21"/>
    <p:sldId id="284" r:id="rId22"/>
    <p:sldId id="266" r:id="rId23"/>
    <p:sldId id="286" r:id="rId24"/>
    <p:sldId id="267" r:id="rId25"/>
    <p:sldId id="289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CC"/>
    <a:srgbClr val="0033CC"/>
    <a:srgbClr val="3333FF"/>
    <a:srgbClr val="0000FF"/>
    <a:srgbClr val="0066FF"/>
    <a:srgbClr val="6600FF"/>
    <a:srgbClr val="00EA75"/>
    <a:srgbClr val="D937FF"/>
    <a:srgbClr val="FFFA2F"/>
    <a:srgbClr val="7A7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8215" autoAdjust="0"/>
    <p:restoredTop sz="94139" autoAdjust="0"/>
  </p:normalViewPr>
  <p:slideViewPr>
    <p:cSldViewPr>
      <p:cViewPr varScale="1">
        <p:scale>
          <a:sx n="92" d="100"/>
          <a:sy n="92" d="100"/>
        </p:scale>
        <p:origin x="-108" y="-47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5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33_mpetrova\Downloads\&#1076;&#1086;&#1083;&#1103;%20&#1084;&#1072;&#1083;&#1086;&#1075;&#1086;%20&#1073;&#1080;&#1079;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33_mpetrova\Downloads\2020-05-12%20&#1087;&#1088;&#1077;&#1079;&#1077;&#1085;&#1090;&#1072;&#1094;&#1080;&#1103;%20&#1076;&#1083;&#1103;%20&#1042;&#1050;&#1057;\&#1075;&#1088;&#1072;&#1092;&#1080;&#1082;&#1080;.xlsx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p33_mpetrova\Downloads\2020-05-12%20&#1087;&#1088;&#1077;&#1079;&#1077;&#1085;&#1090;&#1072;&#1094;&#1080;&#1103;%20&#1076;&#1083;&#1103;%20&#1042;&#1050;&#1057;\&#1075;&#1088;&#1072;&#1092;&#1080;&#1082;&#1080;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\\gks-okno2\registr\DOC\&#1054;&#1088;&#1083;&#1086;&#1074;&#1072;%20&#1058;&#1072;&#1090;&#1100;&#1103;&#1085;&#1072;\&#1040;&#1052;&#1054;&#1057;&#1054;&#1042;&#1040;%20&#1048;.&#1040;\2020&#1075;&#1086;&#1076;\&#1042;&#1050;&#1057;\&#1085;&#1072;&#1096;%20&#1052;&#1041;.xls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33_mpetrova\Downloads\&#1076;&#1086;&#1073;&#1072;&#1074;&#1080;&#1090;&#1100;.xls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33_mpetrova\Downloads\&#1076;&#1086;&#1073;&#1072;&#1074;&#1080;&#1090;&#1100;.xls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33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4.xlsx"/><Relationship Id="rId1" Type="http://schemas.openxmlformats.org/officeDocument/2006/relationships/themeOverride" Target="../theme/themeOverride1.xm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\\gks-okno2\registr\DOC\&#1054;&#1088;&#1083;&#1086;&#1074;&#1072;%20&#1058;&#1072;&#1090;&#1100;&#1103;&#1085;&#1072;\&#1040;&#1052;&#1054;&#1057;&#1054;&#1042;&#1040;%20&#1048;.&#1040;\2020&#1075;&#1086;&#1076;\&#1042;&#1050;&#1057;\&#1045;&#1056;&#1052;&#1057;&#1055;%20&#1085;&#1072;%2001-01-20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5;&#1086;%20&#1088;&#1072;&#1073;&#1086;&#1090;&#1077;\2020\2020-05-12%20&#1087;&#1088;&#1077;&#1079;&#1077;&#1085;&#1090;&#1072;&#1094;&#1080;&#1103;%20&#1076;&#1083;&#1103;%20&#1042;&#1050;&#1057;\&#1075;&#1088;&#1072;&#1092;&#1080;&#1082;&#1080;.xlsx" TargetMode="Externa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oleObject" Target="file:///\\gks-okno2\registr\DOC\&#1054;&#1088;&#1083;&#1086;&#1074;&#1072;%20&#1058;&#1072;&#1090;&#1100;&#1103;&#1085;&#1072;\&#1040;&#1052;&#1054;&#1057;&#1054;&#1042;&#1040;%20&#1048;.&#1040;\2020&#1075;&#1086;&#1076;\&#1042;&#1050;&#1057;\&#1076;&#1086;&#1073;&#1072;&#1074;&#1080;&#1090;&#1100;_&#1075;&#1088;&#1072;&#1092;&#1080;&#1082;.xlsx" TargetMode="External"/><Relationship Id="rId1" Type="http://schemas.openxmlformats.org/officeDocument/2006/relationships/themeOverride" Target="../theme/themeOverride2.xm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\\gks-okno2\registr\DOC\&#1054;&#1088;&#1083;&#1086;&#1074;&#1072;%20&#1058;&#1072;&#1090;&#1100;&#1103;&#1085;&#1072;\&#1040;&#1052;&#1054;&#1057;&#1054;&#1042;&#1040;%20&#1048;.&#1040;\2020&#1075;&#1086;&#1076;\&#1042;&#1050;&#1057;\&#1045;&#1056;&#1052;&#1057;&#1055;%20&#1085;&#1072;%2001-01-20.xlsx" TargetMode="Externa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oleObject" Target="file:///\\gks-okno2\registr\DOC\&#1054;&#1088;&#1083;&#1086;&#1074;&#1072;%20&#1058;&#1072;&#1090;&#1100;&#1103;&#1085;&#1072;\&#1040;&#1052;&#1054;&#1057;&#1054;&#1042;&#1040;%20&#1048;.&#1040;\2020&#1075;&#1086;&#1076;\&#1042;&#1050;&#1057;\&#1076;&#1086;&#1073;&#1072;&#1074;&#1080;&#1090;&#1100;_&#1075;&#1088;&#1072;&#1092;&#1080;&#1082;.xlsx" TargetMode="External"/><Relationship Id="rId1" Type="http://schemas.openxmlformats.org/officeDocument/2006/relationships/themeOverride" Target="../theme/themeOverride3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33_mpetrova\Downloads\2020-05-12%20&#1087;&#1088;&#1077;&#1079;&#1077;&#1085;&#1090;&#1072;&#1094;&#1080;&#1103;%20&#1076;&#1083;&#1103;%20&#1042;&#1050;&#1057;\&#1087;&#1086;&#1082;&#1072;&#1079;&#1072;&#1090;&#1077;&#1083;&#1080;%20&#1076;&#1077;&#1103;&#1090;&#1077;&#1083;&#1100;&#1085;&#1086;&#1089;&#1090;&#1080;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gks-okno2\registr\DOC\&#1054;&#1088;&#1083;&#1086;&#1074;&#1072;%20&#1058;&#1072;&#1090;&#1100;&#1103;&#1085;&#1072;\&#1040;&#1052;&#1054;&#1057;&#1054;&#1042;&#1040;%20&#1048;.&#1040;\2020&#1075;&#1086;&#1076;\&#1042;&#1050;&#1057;\2019-&#1085;&#1072;%201%20&#1087;&#1088;&#1077;&#1076;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33_mpetrova\Downloads\2020-05-12%20&#1087;&#1088;&#1077;&#1079;&#1077;&#1085;&#1090;&#1072;&#1094;&#1080;&#1103;%20&#1076;&#1083;&#1103;%20&#1042;&#1050;&#1057;\&#1076;&#1086;&#1083;&#1103;%20&#1084;&#1080;&#1082;&#1088;&#1086;%20&#1084;&#1073;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33_mpetrova\Downloads\2020-05-12%20&#1087;&#1088;&#1077;&#1079;&#1077;&#1085;&#1090;&#1072;&#1094;&#1080;&#1103;%20&#1076;&#1083;&#1103;%20&#1042;&#1050;&#1057;\&#1076;&#1086;&#1083;&#1103;%20&#1084;&#1080;&#1082;&#1088;&#1086;%20&#1084;&#1073;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33_mpetrova\Downloads\2020-05-12%20&#1087;&#1088;&#1077;&#1079;&#1077;&#1085;&#1090;&#1072;&#1094;&#1080;&#1103;%20&#1076;&#1083;&#1103;%20&#1042;&#1050;&#1057;\&#1076;&#1086;&#1083;&#1103;%20&#1084;&#1080;&#1082;&#1088;&#1086;%20&#1084;&#1073;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33_mpetrova\Downloads\2020-05-12%20&#1087;&#1088;&#1077;&#1079;&#1077;&#1085;&#1090;&#1072;&#1094;&#1080;&#1103;%20&#1076;&#1083;&#1103;%20&#1042;&#1050;&#1057;\&#1076;&#1086;&#1083;&#1103;%20&#1084;&#1080;&#1082;&#1088;&#1086;%20&#1084;&#1073;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33_mpetrova\Downloads\2020-05-12%20&#1087;&#1088;&#1077;&#1079;&#1077;&#1085;&#1090;&#1072;&#1094;&#1080;&#1103;%20&#1076;&#1083;&#1103;%20&#1042;&#1050;&#1057;\&#1076;&#1086;&#1083;&#1103;%20&#1084;&#1080;&#1082;&#1088;&#1086;%20&#1084;&#1073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9862100570761986E-2"/>
          <c:y val="4.7069497962520523E-2"/>
          <c:w val="0.70117295944067592"/>
          <c:h val="0.8467231915471057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Малые предприятия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3.286384328587369E-3"/>
                  <c:y val="-2.99368949836933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0954614428624562E-3"/>
                  <c:y val="-5.29652757403805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0954614428624562E-3"/>
                  <c:y val="-5.52681138160492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8.0332911130602337E-17"/>
                  <c:y val="-3.22397330593621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 algn="ctr">
                  <a:defRPr lang="ru-RU" sz="1800" b="1" i="0" u="none" strike="noStrike" kern="1200" baseline="0">
                    <a:solidFill>
                      <a:srgbClr val="0069B8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21.4</c:v>
                </c:pt>
                <c:pt idx="1">
                  <c:v>20.6</c:v>
                </c:pt>
                <c:pt idx="2">
                  <c:v>20.5</c:v>
                </c:pt>
                <c:pt idx="3">
                  <c:v>21.3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Индивидуальные предприниматели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1.4240998757211932E-2"/>
                  <c:y val="-5.06624376647118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0813767414386668E-2"/>
                  <c:y val="-2.99368949836933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5336460200074387E-2"/>
                  <c:y val="-3.45425711350308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5336460200074469E-2"/>
                  <c:y val="-4.8359599589043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 algn="ctr">
                  <a:defRPr lang="ru-RU" sz="1800" b="1" i="0" u="none" strike="noStrike" kern="1200" baseline="0">
                    <a:solidFill>
                      <a:srgbClr val="26AA45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7.6</c:v>
                </c:pt>
                <c:pt idx="1">
                  <c:v>8.3000000000000007</c:v>
                </c:pt>
                <c:pt idx="2">
                  <c:v>8.1</c:v>
                </c:pt>
                <c:pt idx="3">
                  <c:v>7.7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shape val="cylinder"/>
        <c:axId val="217528192"/>
        <c:axId val="217529728"/>
        <c:axId val="0"/>
      </c:bar3DChart>
      <c:catAx>
        <c:axId val="2175281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 algn="ctr">
              <a:defRPr lang="ru-RU" sz="1800" b="1" i="0" u="none" strike="noStrike" kern="1200" baseline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217529728"/>
        <c:crosses val="autoZero"/>
        <c:auto val="1"/>
        <c:lblAlgn val="ctr"/>
        <c:lblOffset val="100"/>
        <c:noMultiLvlLbl val="0"/>
      </c:catAx>
      <c:valAx>
        <c:axId val="21752972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 algn="ctr">
              <a:defRPr lang="ru-RU" sz="1400" b="0" i="0" u="none" strike="noStrike" kern="1200" baseline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2175281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7163743365989013"/>
          <c:y val="0.21147560424113873"/>
          <c:w val="0.22010491112853317"/>
          <c:h val="0.39921912476678395"/>
        </c:manualLayout>
      </c:layout>
      <c:overlay val="0"/>
      <c:txPr>
        <a:bodyPr/>
        <a:lstStyle/>
        <a:p>
          <a:pPr algn="ctr">
            <a:defRPr lang="ru-RU" sz="1600" b="1" i="0" u="none" strike="noStrike" kern="1200" baseline="0">
              <a:solidFill>
                <a:srgbClr val="0070C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9214958455683"/>
          <c:y val="3.5796690581862523E-2"/>
          <c:w val="0.73334852051023025"/>
          <c:h val="0.915591403607968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'средняя числ'!$B$1</c:f>
              <c:strCache>
                <c:ptCount val="1"/>
                <c:pt idx="0">
                  <c:v>млрд. руб</c:v>
                </c:pt>
              </c:strCache>
            </c:strRef>
          </c:tx>
          <c:spPr>
            <a:solidFill>
              <a:srgbClr val="FF9933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10"/>
              <c:spPr/>
              <c:txPr>
                <a:bodyPr/>
                <a:lstStyle/>
                <a:p>
                  <a:pPr algn="ctr">
                    <a:defRPr lang="ru-RU" sz="1800" b="1" i="0" u="none" strike="noStrike" kern="1200" baseline="0">
                      <a:solidFill>
                        <a:srgbClr val="CC33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spPr/>
              <c:txPr>
                <a:bodyPr/>
                <a:lstStyle/>
                <a:p>
                  <a:pPr algn="ctr">
                    <a:defRPr lang="ru-RU" sz="1800" b="1" i="0" u="none" strike="noStrike" kern="1200" baseline="0">
                      <a:solidFill>
                        <a:srgbClr val="CC33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>
                    <a:solidFill>
                      <a:srgbClr val="CC33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'средняя числ'!$A$2:$A$19</c:f>
              <c:strCache>
                <c:ptCount val="18"/>
                <c:pt idx="0">
                  <c:v>Орловская область</c:v>
                </c:pt>
                <c:pt idx="1">
                  <c:v>Костромская область</c:v>
                </c:pt>
                <c:pt idx="2">
                  <c:v>Тамбовская область</c:v>
                </c:pt>
                <c:pt idx="3">
                  <c:v>Курская область</c:v>
                </c:pt>
                <c:pt idx="4">
                  <c:v>Брянская область</c:v>
                </c:pt>
                <c:pt idx="5">
                  <c:v>Смоленская область</c:v>
                </c:pt>
                <c:pt idx="6">
                  <c:v>Липецкая область</c:v>
                </c:pt>
                <c:pt idx="7">
                  <c:v>Калужская область</c:v>
                </c:pt>
                <c:pt idx="8">
                  <c:v>Рязанская область</c:v>
                </c:pt>
                <c:pt idx="9">
                  <c:v>Ивановская область</c:v>
                </c:pt>
                <c:pt idx="10">
                  <c:v>Тверская область</c:v>
                </c:pt>
                <c:pt idx="11">
                  <c:v>Ярославская область</c:v>
                </c:pt>
                <c:pt idx="12">
                  <c:v>Тульская область</c:v>
                </c:pt>
                <c:pt idx="13">
                  <c:v>Владимирская область</c:v>
                </c:pt>
                <c:pt idx="14">
                  <c:v>Белгородская область</c:v>
                </c:pt>
                <c:pt idx="15">
                  <c:v>Воронежская область</c:v>
                </c:pt>
                <c:pt idx="16">
                  <c:v>Московская область</c:v>
                </c:pt>
                <c:pt idx="17">
                  <c:v>город Москва</c:v>
                </c:pt>
              </c:strCache>
            </c:strRef>
          </c:cat>
          <c:val>
            <c:numRef>
              <c:f>'средняя числ'!$B$2:$B$19</c:f>
              <c:numCache>
                <c:formatCode>General</c:formatCode>
                <c:ptCount val="18"/>
                <c:pt idx="0">
                  <c:v>39.200000000000003</c:v>
                </c:pt>
                <c:pt idx="1">
                  <c:v>44</c:v>
                </c:pt>
                <c:pt idx="2">
                  <c:v>51.7</c:v>
                </c:pt>
                <c:pt idx="3">
                  <c:v>56.8</c:v>
                </c:pt>
                <c:pt idx="4">
                  <c:v>70.400000000000006</c:v>
                </c:pt>
                <c:pt idx="5">
                  <c:v>72.900000000000006</c:v>
                </c:pt>
                <c:pt idx="6">
                  <c:v>76.5</c:v>
                </c:pt>
                <c:pt idx="7">
                  <c:v>77.2</c:v>
                </c:pt>
                <c:pt idx="8">
                  <c:v>77.7</c:v>
                </c:pt>
                <c:pt idx="9">
                  <c:v>78.599999999999994</c:v>
                </c:pt>
                <c:pt idx="10">
                  <c:v>92.5</c:v>
                </c:pt>
                <c:pt idx="11">
                  <c:v>92.6</c:v>
                </c:pt>
                <c:pt idx="12">
                  <c:v>96.4</c:v>
                </c:pt>
                <c:pt idx="13">
                  <c:v>101.5</c:v>
                </c:pt>
                <c:pt idx="14">
                  <c:v>112.2</c:v>
                </c:pt>
                <c:pt idx="15">
                  <c:v>199.6</c:v>
                </c:pt>
                <c:pt idx="16">
                  <c:v>555.4</c:v>
                </c:pt>
                <c:pt idx="17">
                  <c:v>1357.7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"/>
        <c:axId val="199949696"/>
        <c:axId val="215483520"/>
      </c:barChart>
      <c:catAx>
        <c:axId val="199949696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 algn="ctr">
              <a:defRPr lang="ru-RU" sz="1600" b="1" i="0" u="none" strike="noStrike" kern="1200" baseline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215483520"/>
        <c:crosses val="autoZero"/>
        <c:auto val="1"/>
        <c:lblAlgn val="ctr"/>
        <c:lblOffset val="100"/>
        <c:noMultiLvlLbl val="0"/>
      </c:catAx>
      <c:valAx>
        <c:axId val="2154835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 algn="ctr">
              <a:defRPr lang="ru-RU" sz="1000" b="0" i="0" u="none" strike="noStrike" kern="1200" baseline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999496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оборот!$B$1</c:f>
              <c:strCache>
                <c:ptCount val="1"/>
                <c:pt idx="0">
                  <c:v>тыс. человек</c:v>
                </c:pt>
              </c:strCache>
            </c:strRef>
          </c:tx>
          <c:spPr>
            <a:solidFill>
              <a:srgbClr val="EEE8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txPr>
              <a:bodyPr/>
              <a:lstStyle/>
              <a:p>
                <a:pPr>
                  <a:defRPr sz="1800">
                    <a:solidFill>
                      <a:srgbClr val="2F43FF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оборот!$A$2:$A$19</c:f>
              <c:strCache>
                <c:ptCount val="18"/>
                <c:pt idx="0">
                  <c:v>Костромская область</c:v>
                </c:pt>
                <c:pt idx="1">
                  <c:v>Орловская область</c:v>
                </c:pt>
                <c:pt idx="2">
                  <c:v>Тамбовская область</c:v>
                </c:pt>
                <c:pt idx="3">
                  <c:v>Курская область</c:v>
                </c:pt>
                <c:pt idx="4">
                  <c:v>Брянская область</c:v>
                </c:pt>
                <c:pt idx="5">
                  <c:v>Липецкая область</c:v>
                </c:pt>
                <c:pt idx="6">
                  <c:v>Калужская область</c:v>
                </c:pt>
                <c:pt idx="7">
                  <c:v>Тверская область</c:v>
                </c:pt>
                <c:pt idx="8">
                  <c:v>Владимирская область</c:v>
                </c:pt>
                <c:pt idx="9">
                  <c:v>Смоленская область</c:v>
                </c:pt>
                <c:pt idx="10">
                  <c:v>Рязанская область</c:v>
                </c:pt>
                <c:pt idx="11">
                  <c:v>Ивановская область</c:v>
                </c:pt>
                <c:pt idx="12">
                  <c:v>Тульская область</c:v>
                </c:pt>
                <c:pt idx="13">
                  <c:v>Ярославская область</c:v>
                </c:pt>
                <c:pt idx="14">
                  <c:v>Белгородская область</c:v>
                </c:pt>
                <c:pt idx="15">
                  <c:v>Воронежская область</c:v>
                </c:pt>
                <c:pt idx="16">
                  <c:v>Московская область</c:v>
                </c:pt>
                <c:pt idx="17">
                  <c:v>город Москва</c:v>
                </c:pt>
              </c:strCache>
            </c:strRef>
          </c:cat>
          <c:val>
            <c:numRef>
              <c:f>оборот!$B$2:$B$19</c:f>
              <c:numCache>
                <c:formatCode>General</c:formatCode>
                <c:ptCount val="18"/>
                <c:pt idx="0">
                  <c:v>132.80000000000001</c:v>
                </c:pt>
                <c:pt idx="1">
                  <c:v>145.80000000000001</c:v>
                </c:pt>
                <c:pt idx="2">
                  <c:v>223.5</c:v>
                </c:pt>
                <c:pt idx="3">
                  <c:v>259</c:v>
                </c:pt>
                <c:pt idx="4">
                  <c:v>262.7</c:v>
                </c:pt>
                <c:pt idx="5">
                  <c:v>285.8</c:v>
                </c:pt>
                <c:pt idx="6">
                  <c:v>295.2</c:v>
                </c:pt>
                <c:pt idx="7">
                  <c:v>306.39999999999998</c:v>
                </c:pt>
                <c:pt idx="8">
                  <c:v>311.2</c:v>
                </c:pt>
                <c:pt idx="9">
                  <c:v>317.3</c:v>
                </c:pt>
                <c:pt idx="10">
                  <c:v>318</c:v>
                </c:pt>
                <c:pt idx="11">
                  <c:v>367.4</c:v>
                </c:pt>
                <c:pt idx="12">
                  <c:v>393</c:v>
                </c:pt>
                <c:pt idx="13">
                  <c:v>393.6</c:v>
                </c:pt>
                <c:pt idx="14">
                  <c:v>562</c:v>
                </c:pt>
                <c:pt idx="15">
                  <c:v>768.4</c:v>
                </c:pt>
                <c:pt idx="16">
                  <c:v>2907.4</c:v>
                </c:pt>
                <c:pt idx="17">
                  <c:v>14569.8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"/>
        <c:axId val="215517824"/>
        <c:axId val="215519616"/>
      </c:barChart>
      <c:catAx>
        <c:axId val="215517824"/>
        <c:scaling>
          <c:orientation val="minMax"/>
        </c:scaling>
        <c:delete val="0"/>
        <c:axPos val="l"/>
        <c:majorTickMark val="out"/>
        <c:minorTickMark val="none"/>
        <c:tickLblPos val="nextTo"/>
        <c:crossAx val="215519616"/>
        <c:crosses val="autoZero"/>
        <c:auto val="1"/>
        <c:lblAlgn val="ctr"/>
        <c:lblOffset val="100"/>
        <c:noMultiLvlLbl val="0"/>
      </c:catAx>
      <c:valAx>
        <c:axId val="215519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 algn="ctr">
              <a:defRPr lang="ru-RU" sz="1000" b="0" i="0" u="none" strike="noStrike" kern="1200" baseline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2155178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 algn="ctr">
        <a:defRPr lang="ru-RU" sz="1600" b="1" i="0" u="none" strike="noStrike" kern="1200" baseline="0">
          <a:solidFill>
            <a:srgbClr val="0070C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pPr>
      <a:endParaRPr lang="ru-RU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0081452937977652E-2"/>
          <c:y val="2.534826189308876E-2"/>
          <c:w val="0.95715497985603937"/>
          <c:h val="0.7070365653744493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Лист6!$A$4</c:f>
              <c:strCache>
                <c:ptCount val="1"/>
                <c:pt idx="0">
                  <c:v>Малые предприятия (без микропредприятий)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txPr>
              <a:bodyPr/>
              <a:lstStyle/>
              <a:p>
                <a:pPr>
                  <a:defRPr sz="1600" b="1">
                    <a:solidFill>
                      <a:srgbClr val="FF0000"/>
                    </a:solidFill>
                    <a:latin typeface="Arial Black" panose="020B0A040201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Лист6!$B$3:$F$3</c:f>
              <c:strCache>
                <c:ptCount val="5"/>
                <c:pt idx="0">
                  <c:v>торговля; ремонт автотранспортных средств и мотоциклов</c:v>
                </c:pt>
                <c:pt idx="1">
                  <c:v>промышленность</c:v>
                </c:pt>
                <c:pt idx="2">
                  <c:v>строительство</c:v>
                </c:pt>
                <c:pt idx="3">
                  <c:v>транспортировка и хранение</c:v>
                </c:pt>
                <c:pt idx="4">
                  <c:v>операции с недвижимым имуществом</c:v>
                </c:pt>
              </c:strCache>
            </c:strRef>
          </c:cat>
          <c:val>
            <c:numRef>
              <c:f>Лист6!$B$4:$F$4</c:f>
              <c:numCache>
                <c:formatCode>General</c:formatCode>
                <c:ptCount val="5"/>
                <c:pt idx="0">
                  <c:v>22.2</c:v>
                </c:pt>
                <c:pt idx="1">
                  <c:v>30.8</c:v>
                </c:pt>
                <c:pt idx="2">
                  <c:v>9.3000000000000007</c:v>
                </c:pt>
                <c:pt idx="3">
                  <c:v>3.5</c:v>
                </c:pt>
                <c:pt idx="4">
                  <c:v>9.5</c:v>
                </c:pt>
              </c:numCache>
            </c:numRef>
          </c:val>
        </c:ser>
        <c:ser>
          <c:idx val="1"/>
          <c:order val="1"/>
          <c:tx>
            <c:strRef>
              <c:f>Лист6!$A$5</c:f>
              <c:strCache>
                <c:ptCount val="1"/>
                <c:pt idx="0">
                  <c:v>Микропредприятия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txPr>
              <a:bodyPr/>
              <a:lstStyle/>
              <a:p>
                <a:pPr>
                  <a:defRPr sz="1600">
                    <a:solidFill>
                      <a:srgbClr val="00B0F0"/>
                    </a:solidFill>
                    <a:latin typeface="Arial Black" panose="020B0A040201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Лист6!$B$3:$F$3</c:f>
              <c:strCache>
                <c:ptCount val="5"/>
                <c:pt idx="0">
                  <c:v>торговля; ремонт автотранспортных средств и мотоциклов</c:v>
                </c:pt>
                <c:pt idx="1">
                  <c:v>промышленность</c:v>
                </c:pt>
                <c:pt idx="2">
                  <c:v>строительство</c:v>
                </c:pt>
                <c:pt idx="3">
                  <c:v>транспортировка и хранение</c:v>
                </c:pt>
                <c:pt idx="4">
                  <c:v>операции с недвижимым имуществом</c:v>
                </c:pt>
              </c:strCache>
            </c:strRef>
          </c:cat>
          <c:val>
            <c:numRef>
              <c:f>Лист6!$B$5:$F$5</c:f>
              <c:numCache>
                <c:formatCode>General</c:formatCode>
                <c:ptCount val="5"/>
                <c:pt idx="0">
                  <c:v>31.8</c:v>
                </c:pt>
                <c:pt idx="1">
                  <c:v>14.5</c:v>
                </c:pt>
                <c:pt idx="2">
                  <c:v>12.4</c:v>
                </c:pt>
                <c:pt idx="3">
                  <c:v>4.7</c:v>
                </c:pt>
                <c:pt idx="4">
                  <c:v>10.8</c:v>
                </c:pt>
              </c:numCache>
            </c:numRef>
          </c:val>
        </c:ser>
        <c:ser>
          <c:idx val="2"/>
          <c:order val="2"/>
          <c:tx>
            <c:strRef>
              <c:f>Лист6!$A$6</c:f>
              <c:strCache>
                <c:ptCount val="1"/>
                <c:pt idx="0">
                  <c:v>Индивидуальные предприниматели</c:v>
                </c:pt>
              </c:strCache>
            </c:strRef>
          </c:tx>
          <c:spPr>
            <a:solidFill>
              <a:srgbClr val="92D05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txPr>
              <a:bodyPr/>
              <a:lstStyle/>
              <a:p>
                <a:pPr>
                  <a:defRPr sz="1600">
                    <a:solidFill>
                      <a:srgbClr val="00B050"/>
                    </a:solidFill>
                    <a:latin typeface="Arial Black" panose="020B0A040201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Лист6!$B$3:$F$3</c:f>
              <c:strCache>
                <c:ptCount val="5"/>
                <c:pt idx="0">
                  <c:v>торговля; ремонт автотранспортных средств и мотоциклов</c:v>
                </c:pt>
                <c:pt idx="1">
                  <c:v>промышленность</c:v>
                </c:pt>
                <c:pt idx="2">
                  <c:v>строительство</c:v>
                </c:pt>
                <c:pt idx="3">
                  <c:v>транспортировка и хранение</c:v>
                </c:pt>
                <c:pt idx="4">
                  <c:v>операции с недвижимым имуществом</c:v>
                </c:pt>
              </c:strCache>
            </c:strRef>
          </c:cat>
          <c:val>
            <c:numRef>
              <c:f>Лист6!$B$6:$F$6</c:f>
              <c:numCache>
                <c:formatCode>General</c:formatCode>
                <c:ptCount val="5"/>
                <c:pt idx="0">
                  <c:v>40.5</c:v>
                </c:pt>
                <c:pt idx="1">
                  <c:v>5.8</c:v>
                </c:pt>
                <c:pt idx="2">
                  <c:v>6.2</c:v>
                </c:pt>
                <c:pt idx="3">
                  <c:v>15.4</c:v>
                </c:pt>
                <c:pt idx="4">
                  <c:v>5.8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15709568"/>
        <c:axId val="215711104"/>
      </c:barChart>
      <c:catAx>
        <c:axId val="21570956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6600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215711104"/>
        <c:crosses val="autoZero"/>
        <c:auto val="1"/>
        <c:lblAlgn val="ctr"/>
        <c:lblOffset val="100"/>
        <c:noMultiLvlLbl val="0"/>
      </c:catAx>
      <c:valAx>
        <c:axId val="21571110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 algn="ctr">
              <a:defRPr lang="ru-RU" sz="1000" b="0" i="0" u="none" strike="noStrike" kern="1200" baseline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21570956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6.6962588952104735E-3"/>
          <c:y val="0.87176969768958723"/>
          <c:w val="0.9862289606710366"/>
          <c:h val="9.8831736413671753E-2"/>
        </c:manualLayout>
      </c:layout>
      <c:overlay val="0"/>
      <c:txPr>
        <a:bodyPr/>
        <a:lstStyle/>
        <a:p>
          <a:pPr>
            <a:defRPr sz="1400" b="1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60"/>
      <c:rotY val="25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5305923206077648E-2"/>
          <c:y val="1.3720697700255524E-2"/>
          <c:w val="0.83311050453509294"/>
          <c:h val="0.72360250015510552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rgbClr val="33CCFF"/>
              </a:solidFill>
            </c:spPr>
          </c:dPt>
          <c:dPt>
            <c:idx val="1"/>
            <c:bubble3D val="0"/>
            <c:spPr>
              <a:solidFill>
                <a:srgbClr val="FFFF00"/>
              </a:solidFill>
            </c:spPr>
          </c:dPt>
          <c:dPt>
            <c:idx val="2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3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4.4978495491419322E-2"/>
                  <c:y val="0.14029952660382614"/>
                </c:manualLayout>
              </c:layout>
              <c:spPr/>
              <c:txPr>
                <a:bodyPr/>
                <a:lstStyle/>
                <a:p>
                  <a:pPr algn="ctr">
                    <a:defRPr lang="en-US" sz="1600" b="1" i="0" u="none" strike="noStrike" kern="1200" baseline="0" dirty="0">
                      <a:solidFill>
                        <a:schemeClr val="accent1">
                          <a:lumMod val="50000"/>
                        </a:schemeClr>
                      </a:solidFill>
                      <a:latin typeface="Arial Black" panose="020B0A0402010202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4.9159752370147809E-2"/>
                  <c:y val="-4.4242198197314293E-2"/>
                </c:manualLayout>
              </c:layout>
              <c:spPr/>
              <c:txPr>
                <a:bodyPr/>
                <a:lstStyle/>
                <a:p>
                  <a:pPr algn="ctr" rtl="0">
                    <a:defRPr lang="en-US" sz="1600" b="1" i="0" u="none" strike="noStrike" kern="1200" baseline="0">
                      <a:solidFill>
                        <a:schemeClr val="accent1">
                          <a:lumMod val="50000"/>
                        </a:schemeClr>
                      </a:solidFill>
                      <a:latin typeface="Arial Black" panose="020B0A0402010202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5.2608573077017579E-2"/>
                  <c:y val="5.7184663464521258E-2"/>
                </c:manualLayout>
              </c:layout>
              <c:spPr/>
              <c:txPr>
                <a:bodyPr/>
                <a:lstStyle/>
                <a:p>
                  <a:pPr algn="ctr" rtl="0">
                    <a:defRPr lang="en-US" sz="1600" b="1" i="0" u="none" strike="noStrike" kern="1200" baseline="0">
                      <a:solidFill>
                        <a:schemeClr val="accent1">
                          <a:lumMod val="50000"/>
                        </a:schemeClr>
                      </a:solidFill>
                      <a:latin typeface="Arial Black" panose="020B0A0402010202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1.7892730051432711E-2"/>
                  <c:y val="-0.14142386055229073"/>
                </c:manualLayout>
              </c:layout>
              <c:spPr/>
              <c:txPr>
                <a:bodyPr/>
                <a:lstStyle/>
                <a:p>
                  <a:pPr algn="ctr" rtl="0">
                    <a:defRPr lang="en-US" sz="1600" b="1" i="0" u="none" strike="noStrike" kern="1200" baseline="0">
                      <a:solidFill>
                        <a:schemeClr val="accent1">
                          <a:lumMod val="50000"/>
                        </a:schemeClr>
                      </a:solidFill>
                      <a:latin typeface="Arial Black" panose="020B0A0402010202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600">
                    <a:solidFill>
                      <a:schemeClr val="accent1">
                        <a:lumMod val="50000"/>
                      </a:schemeClr>
                    </a:solidFill>
                    <a:latin typeface="Arial Black" panose="020B0A0402010202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'ИП структура'!$C$3:$F$3</c:f>
              <c:strCache>
                <c:ptCount val="4"/>
                <c:pt idx="0">
                  <c:v>индивидуальные предприниматели</c:v>
                </c:pt>
                <c:pt idx="1">
                  <c:v>партнёры</c:v>
                </c:pt>
                <c:pt idx="2">
                  <c:v>помогающие члены семьи</c:v>
                </c:pt>
                <c:pt idx="3">
                  <c:v>наёмные работники</c:v>
                </c:pt>
              </c:strCache>
            </c:strRef>
          </c:cat>
          <c:val>
            <c:numRef>
              <c:f>'ИП структура'!$C$4:$F$4</c:f>
              <c:numCache>
                <c:formatCode>0</c:formatCode>
                <c:ptCount val="4"/>
                <c:pt idx="0">
                  <c:v>33917</c:v>
                </c:pt>
                <c:pt idx="1">
                  <c:v>1291</c:v>
                </c:pt>
                <c:pt idx="2">
                  <c:v>4275</c:v>
                </c:pt>
                <c:pt idx="3">
                  <c:v>30131</c:v>
                </c:pt>
              </c:numCache>
            </c:numRef>
          </c:val>
        </c:ser>
        <c:ser>
          <c:idx val="1"/>
          <c:order val="1"/>
          <c:explosion val="25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cat>
            <c:strRef>
              <c:f>'ИП структура'!$C$3:$F$3</c:f>
              <c:strCache>
                <c:ptCount val="4"/>
                <c:pt idx="0">
                  <c:v>индивидуальные предприниматели</c:v>
                </c:pt>
                <c:pt idx="1">
                  <c:v>партнёры</c:v>
                </c:pt>
                <c:pt idx="2">
                  <c:v>помогающие члены семьи</c:v>
                </c:pt>
                <c:pt idx="3">
                  <c:v>наёмные работники</c:v>
                </c:pt>
              </c:strCache>
            </c:strRef>
          </c:cat>
          <c:val>
            <c:numRef>
              <c:f>'ИП структура'!$C$5:$F$5</c:f>
              <c:numCache>
                <c:formatCode>0</c:formatCode>
                <c:ptCount val="4"/>
                <c:pt idx="0">
                  <c:v>48.721521533024962</c:v>
                </c:pt>
                <c:pt idx="1">
                  <c:v>1.8545120234435601</c:v>
                </c:pt>
                <c:pt idx="2">
                  <c:v>6.1410061194587291</c:v>
                </c:pt>
                <c:pt idx="3">
                  <c:v>43.282960324072747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2.062407019112E-2"/>
          <c:y val="0.79211581108592555"/>
          <c:w val="0.95709003944103721"/>
          <c:h val="0.17891270112975011"/>
        </c:manualLayout>
      </c:layout>
      <c:overlay val="0"/>
      <c:txPr>
        <a:bodyPr/>
        <a:lstStyle/>
        <a:p>
          <a:pPr algn="ctr">
            <a:defRPr lang="ru-RU" sz="1600" b="1" i="0" u="none" strike="noStrike" kern="1200" baseline="0">
              <a:solidFill>
                <a:srgbClr val="0070C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F66CC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FF66FF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rgbClr val="33CCFF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rgbClr val="FF66FF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invertIfNegative val="0"/>
            <c:bubble3D val="0"/>
            <c:spPr>
              <a:solidFill>
                <a:srgbClr val="33CCFF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invertIfNegative val="0"/>
            <c:bubble3D val="0"/>
            <c:spPr>
              <a:solidFill>
                <a:srgbClr val="FF66FF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invertIfNegative val="0"/>
            <c:bubble3D val="0"/>
            <c:spPr>
              <a:solidFill>
                <a:srgbClr val="33CCFF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6"/>
            <c:invertIfNegative val="0"/>
            <c:bubble3D val="0"/>
            <c:spPr>
              <a:solidFill>
                <a:srgbClr val="FF66FF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spPr/>
              <c:txPr>
                <a:bodyPr/>
                <a:lstStyle/>
                <a:p>
                  <a:pPr algn="ctr">
                    <a:defRPr lang="ru-RU" sz="1600" b="1" i="0" u="none" strike="noStrike" kern="1200" baseline="0">
                      <a:solidFill>
                        <a:srgbClr val="BC00BC"/>
                      </a:solidFill>
                      <a:latin typeface="Arial Black" panose="020B0A0402010202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/>
              <c:txPr>
                <a:bodyPr/>
                <a:lstStyle/>
                <a:p>
                  <a:pPr algn="ctr">
                    <a:defRPr lang="ru-RU" sz="1600" b="1" i="0" u="none" strike="noStrike" kern="1200" baseline="0">
                      <a:solidFill>
                        <a:srgbClr val="0D85AF"/>
                      </a:solidFill>
                      <a:latin typeface="Arial Black" panose="020B0A0402010202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/>
              <c:txPr>
                <a:bodyPr/>
                <a:lstStyle/>
                <a:p>
                  <a:pPr algn="ctr">
                    <a:defRPr lang="ru-RU" sz="1600" b="1" i="0" u="none" strike="noStrike" kern="1200" baseline="0">
                      <a:solidFill>
                        <a:srgbClr val="BC00BC"/>
                      </a:solidFill>
                      <a:latin typeface="Arial Black" panose="020B0A0402010202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pPr/>
              <c:txPr>
                <a:bodyPr/>
                <a:lstStyle/>
                <a:p>
                  <a:pPr algn="ctr">
                    <a:defRPr lang="ru-RU" sz="1600" b="1" i="0" u="none" strike="noStrike" kern="1200" baseline="0">
                      <a:solidFill>
                        <a:srgbClr val="0D85AF"/>
                      </a:solidFill>
                      <a:latin typeface="Arial Black" panose="020B0A0402010202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spPr/>
              <c:txPr>
                <a:bodyPr/>
                <a:lstStyle/>
                <a:p>
                  <a:pPr algn="ctr">
                    <a:defRPr lang="ru-RU" sz="1600" b="1" i="0" u="none" strike="noStrike" kern="1200" baseline="0">
                      <a:solidFill>
                        <a:srgbClr val="BC00BC"/>
                      </a:solidFill>
                      <a:latin typeface="Arial Black" panose="020B0A0402010202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spPr/>
              <c:txPr>
                <a:bodyPr/>
                <a:lstStyle/>
                <a:p>
                  <a:pPr algn="ctr">
                    <a:defRPr lang="ru-RU" sz="1600" b="1" i="0" u="none" strike="noStrike" kern="1200" baseline="0">
                      <a:solidFill>
                        <a:srgbClr val="0D85AF"/>
                      </a:solidFill>
                      <a:latin typeface="Arial Black" panose="020B0A0402010202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spPr/>
              <c:txPr>
                <a:bodyPr/>
                <a:lstStyle/>
                <a:p>
                  <a:pPr algn="ctr">
                    <a:defRPr lang="ru-RU" sz="1600" b="1" i="0" u="none" strike="noStrike" kern="1200" baseline="0">
                      <a:solidFill>
                        <a:srgbClr val="BC00BC"/>
                      </a:solidFill>
                      <a:latin typeface="Arial Black" panose="020B0A0402010202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Arial Black" panose="020B0A040201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наемные!$H$4:$H$10</c:f>
              <c:strCache>
                <c:ptCount val="7"/>
                <c:pt idx="0">
                  <c:v>СЕЛЬСКОЕ, ЛЕСНОЕ ХОЗЯЙСТВО, ОХОТА, РЫБОЛОВСТВО И РЫБОВОДСТВО</c:v>
                </c:pt>
                <c:pt idx="1">
                  <c:v>ОБРАБАТЫВАЮЩИЕ ПРОИЗВОДСТВА</c:v>
                </c:pt>
                <c:pt idx="2">
                  <c:v>СТРОИТЕЛЬСТВО</c:v>
                </c:pt>
                <c:pt idx="3">
                  <c:v>ТОРГОВЛЯ ОПТОВАЯ И РОЗНИЧНАЯ; РЕМОНТ АВТОТРАНСПОРТНЫХ СРЕДСТВ И МОТОЦИКЛОВ</c:v>
                </c:pt>
                <c:pt idx="4">
                  <c:v>ДЕЯТЕЛЬНОСТЬ ГОСТИНИЦ И ПРЕДПРИЯТИЙ ОБЩЕСТВЕННОГО ПИТАНИЯ</c:v>
                </c:pt>
                <c:pt idx="5">
                  <c:v>ДЕЯТЕЛЬНОСТЬ В ОБЛАСТИ ИНФОРМАЦИИ И СВЯЗИ</c:v>
                </c:pt>
                <c:pt idx="6">
                  <c:v>ДЕЯТЕЛЬНОСТЬ В ОБЛАСТИ ЗДРАВООХРАНЕНИЯ И СОЦИАЛЬНЫХ УСЛУГ</c:v>
                </c:pt>
              </c:strCache>
            </c:strRef>
          </c:cat>
          <c:val>
            <c:numRef>
              <c:f>наемные!$I$4:$I$10</c:f>
              <c:numCache>
                <c:formatCode>0</c:formatCode>
                <c:ptCount val="7"/>
                <c:pt idx="0">
                  <c:v>37.823834196891191</c:v>
                </c:pt>
                <c:pt idx="1">
                  <c:v>63.834235120511565</c:v>
                </c:pt>
                <c:pt idx="2">
                  <c:v>37.508269018743107</c:v>
                </c:pt>
                <c:pt idx="3">
                  <c:v>51.616181484395483</c:v>
                </c:pt>
                <c:pt idx="4">
                  <c:v>65.785191212367778</c:v>
                </c:pt>
                <c:pt idx="5">
                  <c:v>11.99278629395852</c:v>
                </c:pt>
                <c:pt idx="6">
                  <c:v>10.029498525073747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5796352"/>
        <c:axId val="256778624"/>
      </c:barChart>
      <c:catAx>
        <c:axId val="2157963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 algn="ctr">
              <a:defRPr lang="ru-RU" sz="1100" b="1" i="0" u="none" strike="noStrike" kern="1200" baseline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256778624"/>
        <c:crosses val="autoZero"/>
        <c:auto val="1"/>
        <c:lblAlgn val="ctr"/>
        <c:lblOffset val="100"/>
        <c:noMultiLvlLbl val="0"/>
      </c:catAx>
      <c:valAx>
        <c:axId val="256778624"/>
        <c:scaling>
          <c:orientation val="minMax"/>
        </c:scaling>
        <c:delete val="0"/>
        <c:axPos val="l"/>
        <c:numFmt formatCode="0" sourceLinked="1"/>
        <c:majorTickMark val="out"/>
        <c:minorTickMark val="none"/>
        <c:tickLblPos val="nextTo"/>
        <c:txPr>
          <a:bodyPr/>
          <a:lstStyle/>
          <a:p>
            <a:pPr algn="ctr">
              <a:defRPr lang="ru-RU" sz="1000" b="0" i="0" u="none" strike="noStrike" kern="1200" baseline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21579635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6233921637864716E-2"/>
          <c:y val="7.4588410512039544E-2"/>
          <c:w val="0.82814418355497654"/>
          <c:h val="0.69974955612898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продукция сельского хозяйства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spPr>
              <a:solidFill>
                <a:schemeClr val="bg1"/>
              </a:soli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c:spPr>
            <c:txPr>
              <a:bodyPr/>
              <a:lstStyle/>
              <a:p>
                <a:pPr>
                  <a:defRPr sz="12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1112.0999999999999</c:v>
                </c:pt>
                <c:pt idx="1">
                  <c:v>1055.3</c:v>
                </c:pt>
                <c:pt idx="2">
                  <c:v>990.2</c:v>
                </c:pt>
                <c:pt idx="3">
                  <c:v>1091.4000000000001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продукция растениеводства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pPr>
              <a:solidFill>
                <a:schemeClr val="bg1"/>
              </a:solidFill>
              <a:ln>
                <a:solidFill>
                  <a:schemeClr val="bg1"/>
                </a:solidFill>
              </a:ln>
            </c:spPr>
            <c:txPr>
              <a:bodyPr/>
              <a:lstStyle/>
              <a:p>
                <a:pPr>
                  <a:defRPr sz="12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657.4</c:v>
                </c:pt>
                <c:pt idx="1">
                  <c:v>580.20000000000005</c:v>
                </c:pt>
                <c:pt idx="2">
                  <c:v>435.8</c:v>
                </c:pt>
                <c:pt idx="3">
                  <c:v>487.3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продукция животноводства</c:v>
                </c:pt>
              </c:strCache>
            </c:strRef>
          </c:tx>
          <c:spPr>
            <a:solidFill>
              <a:srgbClr val="66CCFF"/>
            </a:solidFill>
          </c:spPr>
          <c:invertIfNegative val="0"/>
          <c:dLbls>
            <c:spPr>
              <a:solidFill>
                <a:schemeClr val="bg1"/>
              </a:solidFill>
              <a:ln>
                <a:solidFill>
                  <a:schemeClr val="bg1"/>
                </a:solidFill>
              </a:ln>
            </c:spPr>
            <c:txPr>
              <a:bodyPr/>
              <a:lstStyle/>
              <a:p>
                <a:pPr>
                  <a:defRPr sz="12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454.8</c:v>
                </c:pt>
                <c:pt idx="1">
                  <c:v>475.1</c:v>
                </c:pt>
                <c:pt idx="2">
                  <c:v>554.4</c:v>
                </c:pt>
                <c:pt idx="3">
                  <c:v>604.1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0"/>
        <c:axId val="283790336"/>
        <c:axId val="283808512"/>
      </c:barChart>
      <c:lineChart>
        <c:grouping val="standard"/>
        <c:varyColors val="0"/>
        <c:ser>
          <c:idx val="3"/>
          <c:order val="3"/>
          <c:tx>
            <c:strRef>
              <c:f>Лист1!$E$1</c:f>
              <c:strCache>
                <c:ptCount val="1"/>
                <c:pt idx="0">
                  <c:v>индекс продукции сельского хозяйства</c:v>
                </c:pt>
              </c:strCache>
            </c:strRef>
          </c:tx>
          <c:spPr>
            <a:ln>
              <a:solidFill>
                <a:srgbClr val="FF3399"/>
              </a:solidFill>
            </a:ln>
          </c:spPr>
          <c:marker>
            <c:symbol val="diamond"/>
            <c:size val="11"/>
            <c:spPr>
              <a:solidFill>
                <a:srgbClr val="FF3399"/>
              </a:solidFill>
            </c:spPr>
          </c:marker>
          <c:dLbls>
            <c:dLbl>
              <c:idx val="0"/>
              <c:layout>
                <c:manualLayout>
                  <c:x val="-1.1811674145194058E-2"/>
                  <c:y val="-5.18244304091998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680988028930968E-2"/>
                  <c:y val="-7.36993583522166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2890768683168253E-2"/>
                  <c:y val="-6.3324724925742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7.6682301000371936E-3"/>
                  <c:y val="-3.37176588222223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sz="1600" b="1">
                    <a:solidFill>
                      <a:srgbClr val="FF3399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134.80000000000001</c:v>
                </c:pt>
                <c:pt idx="1">
                  <c:v>96.7</c:v>
                </c:pt>
                <c:pt idx="2" formatCode="0.0">
                  <c:v>89</c:v>
                </c:pt>
                <c:pt idx="3" formatCode="0.0">
                  <c:v>108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3821568"/>
        <c:axId val="283811200"/>
      </c:lineChart>
      <c:catAx>
        <c:axId val="2837903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283808512"/>
        <c:crosses val="autoZero"/>
        <c:auto val="1"/>
        <c:lblAlgn val="ctr"/>
        <c:lblOffset val="100"/>
        <c:noMultiLvlLbl val="0"/>
      </c:catAx>
      <c:valAx>
        <c:axId val="28380851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ru-RU" sz="1200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Продукция сельского хозяйства,         млн. рублей</a:t>
                </a:r>
                <a:endParaRPr lang="ru-RU" sz="12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283790336"/>
        <c:crosses val="autoZero"/>
        <c:crossBetween val="between"/>
      </c:valAx>
      <c:valAx>
        <c:axId val="283811200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ru-RU" sz="1200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Индекс продукции сельского хозяйства, в процентах к предыдущему году</a:t>
                </a:r>
                <a:endParaRPr lang="ru-RU" sz="12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0.93774833581831318"/>
              <c:y val="4.3450529306267548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283821568"/>
        <c:crosses val="max"/>
        <c:crossBetween val="between"/>
      </c:valAx>
      <c:catAx>
        <c:axId val="2838215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83811200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0.13953732809644245"/>
          <c:y val="0.86901717419238533"/>
          <c:w val="0.74521930388272029"/>
          <c:h val="0.11465235518904608"/>
        </c:manualLayout>
      </c:layout>
      <c:overlay val="0"/>
      <c:txPr>
        <a:bodyPr/>
        <a:lstStyle/>
        <a:p>
          <a:pPr>
            <a:defRPr sz="1200">
              <a:latin typeface="Arial" panose="020B0604020202020204" pitchFamily="34" charset="0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7316318087376689E-3"/>
          <c:y val="0.11539237220282689"/>
          <c:w val="0.9932683681912623"/>
          <c:h val="0.6106320741600855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990099"/>
            </a:solidFill>
          </c:spPr>
          <c:invertIfNegative val="0"/>
          <c:dLbls>
            <c:txPr>
              <a:bodyPr/>
              <a:lstStyle/>
              <a:p>
                <a:pPr>
                  <a:defRPr sz="16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3.6</c:v>
                </c:pt>
                <c:pt idx="1">
                  <c:v>3.7</c:v>
                </c:pt>
                <c:pt idx="2">
                  <c:v>3.3</c:v>
                </c:pt>
                <c:pt idx="3">
                  <c:v>3.5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one"/>
        <c:axId val="304231936"/>
        <c:axId val="304316800"/>
        <c:axId val="0"/>
      </c:bar3DChart>
      <c:catAx>
        <c:axId val="3042319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304316800"/>
        <c:crosses val="autoZero"/>
        <c:auto val="1"/>
        <c:lblAlgn val="ctr"/>
        <c:lblOffset val="100"/>
        <c:noMultiLvlLbl val="0"/>
      </c:catAx>
      <c:valAx>
        <c:axId val="30431680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042319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971780217695464E-2"/>
          <c:y val="3.9971364823253322E-2"/>
          <c:w val="0.88212090042448232"/>
          <c:h val="0.69665477956769906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Крестьянские (фермерские) хозяйства</c:v>
                </c:pt>
              </c:strCache>
            </c:strRef>
          </c:tx>
          <c:spPr>
            <a:solidFill>
              <a:srgbClr val="FF3399"/>
            </a:solidFill>
          </c:spPr>
          <c:invertIfNegative val="0"/>
          <c:dLbls>
            <c:dLbl>
              <c:idx val="0"/>
              <c:layout>
                <c:manualLayout>
                  <c:x val="0.10836537326209522"/>
                  <c:y val="1.40036865200263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1715175487794079"/>
                  <c:y val="1.36889366983685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1129416713404375"/>
                  <c:y val="1.36889366983685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Зерно</c:v>
                </c:pt>
                <c:pt idx="1">
                  <c:v>Скот</c:v>
                </c:pt>
                <c:pt idx="2">
                  <c:v>Молоко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4.3</c:v>
                </c:pt>
                <c:pt idx="1">
                  <c:v>3.8</c:v>
                </c:pt>
                <c:pt idx="2">
                  <c:v>3.6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Хозяйства населения</c:v>
                </c:pt>
              </c:strCache>
            </c:strRef>
          </c:tx>
          <c:spPr>
            <a:solidFill>
              <a:srgbClr val="66CCFF"/>
            </a:solidFill>
          </c:spPr>
          <c:invertIfNegative val="0"/>
          <c:dLbls>
            <c:dLbl>
              <c:idx val="0"/>
              <c:layout>
                <c:manualLayout>
                  <c:x val="0.15522607521327153"/>
                  <c:y val="-8.89780885393958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3179572423768338"/>
                  <c:y val="-3.42223417459214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2886693036573488"/>
                  <c:y val="-3.76445759205136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Зерно</c:v>
                </c:pt>
                <c:pt idx="1">
                  <c:v>Скот</c:v>
                </c:pt>
                <c:pt idx="2">
                  <c:v>Молоко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 formatCode="General">
                  <c:v>0</c:v>
                </c:pt>
                <c:pt idx="1">
                  <c:v>6</c:v>
                </c:pt>
                <c:pt idx="2" formatCode="General">
                  <c:v>3.9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Сельскохозяйственные организации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.13179572423768338"/>
                  <c:y val="-0.1060892594123565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4351089972547745"/>
                  <c:y val="-8.89783580066536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4058210585352895"/>
                  <c:y val="-9.58225568885801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Зерно</c:v>
                </c:pt>
                <c:pt idx="1">
                  <c:v>Скот</c:v>
                </c:pt>
                <c:pt idx="2">
                  <c:v>Молоко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95.7</c:v>
                </c:pt>
                <c:pt idx="1">
                  <c:v>90.2</c:v>
                </c:pt>
                <c:pt idx="2">
                  <c:v>92.4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76742144"/>
        <c:axId val="276743680"/>
        <c:axId val="0"/>
      </c:bar3DChart>
      <c:catAx>
        <c:axId val="27674214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276743680"/>
        <c:crosses val="autoZero"/>
        <c:auto val="1"/>
        <c:lblAlgn val="ctr"/>
        <c:lblOffset val="100"/>
        <c:noMultiLvlLbl val="0"/>
      </c:catAx>
      <c:valAx>
        <c:axId val="27674368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2767421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9.1024854355885462E-2"/>
          <c:y val="0.82420839816400682"/>
          <c:w val="0.87147376232145257"/>
          <c:h val="0.17254239053368206"/>
        </c:manualLayout>
      </c:layout>
      <c:overlay val="0"/>
      <c:txPr>
        <a:bodyPr/>
        <a:lstStyle/>
        <a:p>
          <a:pPr>
            <a:defRPr sz="1200">
              <a:latin typeface="Arial" panose="020B0604020202020204" pitchFamily="34" charset="0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6341803698100147E-2"/>
          <c:y val="0.13235006051959142"/>
          <c:w val="0.90308783632060019"/>
          <c:h val="0.63366077014834599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2010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dLbls>
            <c:dLbl>
              <c:idx val="0"/>
              <c:layout>
                <c:manualLayout>
                  <c:x val="-1.2072655846122139E-2"/>
                  <c:y val="-2.55928063463242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2291055072117495E-2"/>
                  <c:y val="-2.46047222823195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2.9621318373071529E-2"/>
                  <c:y val="-2.62270857875049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2.7751285647498899E-2"/>
                  <c:y val="-2.360241387149445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2.8813096862210095E-2"/>
                  <c:y val="2.6266352532704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2.8813096862210161E-2"/>
                  <c:y val="3.414036828073656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2.8813096862210095E-2"/>
                  <c:y val="2.10170087006839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2.8813096862210095E-2"/>
                  <c:y val="2.62663525327050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-2.9621318373071529E-2"/>
                  <c:y val="2.36416806166945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7"/>
              <c:layout>
                <c:manualLayout>
                  <c:x val="-2.8813096862210095E-2"/>
                  <c:y val="2.62663525327050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Лист1!$A$2:$A$21</c:f>
              <c:strCache>
                <c:ptCount val="20"/>
                <c:pt idx="0">
                  <c:v>г. Владимир</c:v>
                </c:pt>
                <c:pt idx="1">
                  <c:v>г. Гусь-Хрустальный</c:v>
                </c:pt>
                <c:pt idx="2">
                  <c:v>г. Ковров</c:v>
                </c:pt>
                <c:pt idx="3">
                  <c:v>Округ Муром</c:v>
                </c:pt>
                <c:pt idx="4">
                  <c:v>Александровский </c:v>
                </c:pt>
                <c:pt idx="5">
                  <c:v>Вязниковский  </c:v>
                </c:pt>
                <c:pt idx="6">
                  <c:v>Гороховецкий  </c:v>
                </c:pt>
                <c:pt idx="7">
                  <c:v>Гусь-Хрустальный  </c:v>
                </c:pt>
                <c:pt idx="8">
                  <c:v>Камешковский </c:v>
                </c:pt>
                <c:pt idx="9">
                  <c:v>Киржачский  </c:v>
                </c:pt>
                <c:pt idx="10">
                  <c:v>Ковровский  </c:v>
                </c:pt>
                <c:pt idx="11">
                  <c:v>Кольчугинский </c:v>
                </c:pt>
                <c:pt idx="12">
                  <c:v>Меленковский  </c:v>
                </c:pt>
                <c:pt idx="13">
                  <c:v>Муромский  </c:v>
                </c:pt>
                <c:pt idx="14">
                  <c:v>Петушинский  </c:v>
                </c:pt>
                <c:pt idx="15">
                  <c:v>Селивановский  </c:v>
                </c:pt>
                <c:pt idx="16">
                  <c:v>Собинский </c:v>
                </c:pt>
                <c:pt idx="17">
                  <c:v>Судогодский  </c:v>
                </c:pt>
                <c:pt idx="18">
                  <c:v>Суздальский  </c:v>
                </c:pt>
                <c:pt idx="19">
                  <c:v>Юрьев-Польский  </c:v>
                </c:pt>
              </c:strCache>
            </c:strRef>
          </c:cat>
          <c:val>
            <c:numRef>
              <c:f>Лист1!$B$2:$B$21</c:f>
              <c:numCache>
                <c:formatCode>General</c:formatCode>
                <c:ptCount val="20"/>
                <c:pt idx="0">
                  <c:v>565</c:v>
                </c:pt>
                <c:pt idx="1">
                  <c:v>350</c:v>
                </c:pt>
                <c:pt idx="2">
                  <c:v>415</c:v>
                </c:pt>
                <c:pt idx="3">
                  <c:v>353</c:v>
                </c:pt>
                <c:pt idx="4">
                  <c:v>370</c:v>
                </c:pt>
                <c:pt idx="5">
                  <c:v>301</c:v>
                </c:pt>
                <c:pt idx="6">
                  <c:v>253</c:v>
                </c:pt>
                <c:pt idx="7">
                  <c:v>145</c:v>
                </c:pt>
                <c:pt idx="8">
                  <c:v>339</c:v>
                </c:pt>
                <c:pt idx="9">
                  <c:v>340</c:v>
                </c:pt>
                <c:pt idx="10">
                  <c:v>203</c:v>
                </c:pt>
                <c:pt idx="11">
                  <c:v>274</c:v>
                </c:pt>
                <c:pt idx="12">
                  <c:v>235</c:v>
                </c:pt>
                <c:pt idx="13">
                  <c:v>238</c:v>
                </c:pt>
                <c:pt idx="14">
                  <c:v>377</c:v>
                </c:pt>
                <c:pt idx="15">
                  <c:v>232</c:v>
                </c:pt>
                <c:pt idx="16">
                  <c:v>274</c:v>
                </c:pt>
                <c:pt idx="17">
                  <c:v>260</c:v>
                </c:pt>
                <c:pt idx="18">
                  <c:v>357</c:v>
                </c:pt>
                <c:pt idx="19">
                  <c:v>274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</c:v>
                </c:pt>
              </c:strCache>
            </c:strRef>
          </c:tx>
          <c:spPr>
            <a:ln w="22225" cap="rnd">
              <a:solidFill>
                <a:srgbClr val="C00000"/>
              </a:solidFill>
              <a:round/>
            </a:ln>
            <a:effectLst>
              <a:outerShdw blurRad="50800" dist="50800" dir="5400000" algn="ctr" rotWithShape="0">
                <a:schemeClr val="bg1"/>
              </a:outerShdw>
            </a:effectLst>
          </c:spPr>
          <c:marker>
            <c:symbol val="square"/>
            <c:size val="6"/>
            <c:spPr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</a:ln>
              <a:effectLst>
                <a:outerShdw blurRad="50800" dist="50800" dir="5400000" algn="ctr" rotWithShape="0">
                  <a:schemeClr val="bg1"/>
                </a:outerShdw>
              </a:effectLst>
            </c:spPr>
          </c:marker>
          <c:dLbls>
            <c:dLbl>
              <c:idx val="0"/>
              <c:layout>
                <c:manualLayout>
                  <c:x val="-3.5833986733952536E-2"/>
                  <c:y val="4.15841131193981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2.8958044637326267E-2"/>
                  <c:y val="-2.88910244487155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2.3356070941337039E-2"/>
                  <c:y val="-3.414036828073656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2.6994088221919055E-2"/>
                  <c:y val="-3.15156963647261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2.6994088221919055E-2"/>
                  <c:y val="-3.41403682807366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3.4270122783083216E-2"/>
                  <c:y val="-3.15156963647260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-2.9621318373071529E-2"/>
                  <c:y val="-3.41403682807366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7"/>
              <c:layout>
                <c:manualLayout>
                  <c:x val="-2.8813096862210095E-2"/>
                  <c:y val="-3.15156963647261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Лист1!$A$2:$A$21</c:f>
              <c:strCache>
                <c:ptCount val="20"/>
                <c:pt idx="0">
                  <c:v>г. Владимир</c:v>
                </c:pt>
                <c:pt idx="1">
                  <c:v>г. Гусь-Хрустальный</c:v>
                </c:pt>
                <c:pt idx="2">
                  <c:v>г. Ковров</c:v>
                </c:pt>
                <c:pt idx="3">
                  <c:v>Округ Муром</c:v>
                </c:pt>
                <c:pt idx="4">
                  <c:v>Александровский </c:v>
                </c:pt>
                <c:pt idx="5">
                  <c:v>Вязниковский  </c:v>
                </c:pt>
                <c:pt idx="6">
                  <c:v>Гороховецкий  </c:v>
                </c:pt>
                <c:pt idx="7">
                  <c:v>Гусь-Хрустальный  </c:v>
                </c:pt>
                <c:pt idx="8">
                  <c:v>Камешковский </c:v>
                </c:pt>
                <c:pt idx="9">
                  <c:v>Киржачский  </c:v>
                </c:pt>
                <c:pt idx="10">
                  <c:v>Ковровский  </c:v>
                </c:pt>
                <c:pt idx="11">
                  <c:v>Кольчугинский </c:v>
                </c:pt>
                <c:pt idx="12">
                  <c:v>Меленковский  </c:v>
                </c:pt>
                <c:pt idx="13">
                  <c:v>Муромский  </c:v>
                </c:pt>
                <c:pt idx="14">
                  <c:v>Петушинский  </c:v>
                </c:pt>
                <c:pt idx="15">
                  <c:v>Селивановский  </c:v>
                </c:pt>
                <c:pt idx="16">
                  <c:v>Собинский </c:v>
                </c:pt>
                <c:pt idx="17">
                  <c:v>Судогодский  </c:v>
                </c:pt>
                <c:pt idx="18">
                  <c:v>Суздальский  </c:v>
                </c:pt>
                <c:pt idx="19">
                  <c:v>Юрьев-Польский  </c:v>
                </c:pt>
              </c:strCache>
            </c:strRef>
          </c:cat>
          <c:val>
            <c:numRef>
              <c:f>Лист1!$C$2:$C$21</c:f>
              <c:numCache>
                <c:formatCode>General</c:formatCode>
                <c:ptCount val="20"/>
                <c:pt idx="0">
                  <c:v>506</c:v>
                </c:pt>
                <c:pt idx="1">
                  <c:v>344</c:v>
                </c:pt>
                <c:pt idx="2">
                  <c:v>381</c:v>
                </c:pt>
                <c:pt idx="3">
                  <c:v>338</c:v>
                </c:pt>
                <c:pt idx="4">
                  <c:v>371</c:v>
                </c:pt>
                <c:pt idx="5">
                  <c:v>279</c:v>
                </c:pt>
                <c:pt idx="6">
                  <c:v>266</c:v>
                </c:pt>
                <c:pt idx="7">
                  <c:v>155</c:v>
                </c:pt>
                <c:pt idx="8">
                  <c:v>265</c:v>
                </c:pt>
                <c:pt idx="9">
                  <c:v>432</c:v>
                </c:pt>
                <c:pt idx="10">
                  <c:v>214</c:v>
                </c:pt>
                <c:pt idx="11">
                  <c:v>313</c:v>
                </c:pt>
                <c:pt idx="12">
                  <c:v>258</c:v>
                </c:pt>
                <c:pt idx="13">
                  <c:v>243</c:v>
                </c:pt>
                <c:pt idx="14">
                  <c:v>341</c:v>
                </c:pt>
                <c:pt idx="15">
                  <c:v>213</c:v>
                </c:pt>
                <c:pt idx="16">
                  <c:v>306</c:v>
                </c:pt>
                <c:pt idx="17">
                  <c:v>272</c:v>
                </c:pt>
                <c:pt idx="18">
                  <c:v>353</c:v>
                </c:pt>
                <c:pt idx="19">
                  <c:v>249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4458752"/>
        <c:axId val="304460544"/>
      </c:lineChart>
      <c:catAx>
        <c:axId val="304458752"/>
        <c:scaling>
          <c:orientation val="minMax"/>
        </c:scaling>
        <c:delete val="0"/>
        <c:axPos val="b"/>
        <c:majorGridlines>
          <c:spPr>
            <a:ln>
              <a:solidFill>
                <a:sysClr val="window" lastClr="FFFFFF">
                  <a:lumMod val="85000"/>
                </a:sysClr>
              </a:solidFill>
            </a:ln>
          </c:spPr>
        </c:majorGridlines>
        <c:numFmt formatCode="General" sourceLinked="1"/>
        <c:majorTickMark val="in"/>
        <c:minorTickMark val="none"/>
        <c:tickLblPos val="nextTo"/>
        <c:txPr>
          <a:bodyPr rot="-60000000" vert="horz"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304460544"/>
        <c:crosses val="autoZero"/>
        <c:auto val="0"/>
        <c:lblAlgn val="ctr"/>
        <c:lblOffset val="100"/>
        <c:noMultiLvlLbl val="0"/>
      </c:catAx>
      <c:valAx>
        <c:axId val="3044605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445875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47367860518828891"/>
          <c:y val="4.8231665779825635E-2"/>
          <c:w val="0.18440379127233925"/>
          <c:h val="4.4291648583297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CC66FF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txPr>
              <a:bodyPr/>
              <a:lstStyle/>
              <a:p>
                <a:pPr>
                  <a:defRPr sz="1800" b="1">
                    <a:solidFill>
                      <a:srgbClr val="CC66FF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ЮЛ_!$A$1:$A$20</c:f>
              <c:strCache>
                <c:ptCount val="20"/>
                <c:pt idx="0">
                  <c:v>Селивановский район </c:v>
                </c:pt>
                <c:pt idx="1">
                  <c:v>Муромский район </c:v>
                </c:pt>
                <c:pt idx="2">
                  <c:v>Гусь-Хрустальный район </c:v>
                </c:pt>
                <c:pt idx="3">
                  <c:v>Меленковский район </c:v>
                </c:pt>
                <c:pt idx="4">
                  <c:v>Гороховецкий район </c:v>
                </c:pt>
                <c:pt idx="5">
                  <c:v>Юрьев-Польский район </c:v>
                </c:pt>
                <c:pt idx="6">
                  <c:v>Камешковский район </c:v>
                </c:pt>
                <c:pt idx="7">
                  <c:v>Ковровский район </c:v>
                </c:pt>
                <c:pt idx="8">
                  <c:v>Судогодский район </c:v>
                </c:pt>
                <c:pt idx="9">
                  <c:v>Собинский район </c:v>
                </c:pt>
                <c:pt idx="10">
                  <c:v>Суздальский район </c:v>
                </c:pt>
                <c:pt idx="11">
                  <c:v>Кольчугинский район </c:v>
                </c:pt>
                <c:pt idx="12">
                  <c:v>Вязниковский район </c:v>
                </c:pt>
                <c:pt idx="13">
                  <c:v>Киржачский район </c:v>
                </c:pt>
                <c:pt idx="14">
                  <c:v>город Гусь-Хрустальный</c:v>
                </c:pt>
                <c:pt idx="15">
                  <c:v>Петушинский район </c:v>
                </c:pt>
                <c:pt idx="16">
                  <c:v>округ Муром</c:v>
                </c:pt>
                <c:pt idx="17">
                  <c:v>Александровский район</c:v>
                </c:pt>
                <c:pt idx="18">
                  <c:v>город Ковров</c:v>
                </c:pt>
                <c:pt idx="19">
                  <c:v>город Владимир</c:v>
                </c:pt>
              </c:strCache>
            </c:strRef>
          </c:cat>
          <c:val>
            <c:numRef>
              <c:f>ЮЛ_!$B$1:$B$20</c:f>
              <c:numCache>
                <c:formatCode>General</c:formatCode>
                <c:ptCount val="20"/>
                <c:pt idx="0">
                  <c:v>56</c:v>
                </c:pt>
                <c:pt idx="1">
                  <c:v>77</c:v>
                </c:pt>
                <c:pt idx="2">
                  <c:v>123</c:v>
                </c:pt>
                <c:pt idx="3">
                  <c:v>127</c:v>
                </c:pt>
                <c:pt idx="4">
                  <c:v>139</c:v>
                </c:pt>
                <c:pt idx="5">
                  <c:v>166</c:v>
                </c:pt>
                <c:pt idx="6">
                  <c:v>193</c:v>
                </c:pt>
                <c:pt idx="7">
                  <c:v>233</c:v>
                </c:pt>
                <c:pt idx="8">
                  <c:v>241</c:v>
                </c:pt>
                <c:pt idx="9">
                  <c:v>306</c:v>
                </c:pt>
                <c:pt idx="10">
                  <c:v>360</c:v>
                </c:pt>
                <c:pt idx="11">
                  <c:v>411</c:v>
                </c:pt>
                <c:pt idx="12">
                  <c:v>441</c:v>
                </c:pt>
                <c:pt idx="13">
                  <c:v>466</c:v>
                </c:pt>
                <c:pt idx="14">
                  <c:v>533</c:v>
                </c:pt>
                <c:pt idx="15">
                  <c:v>699</c:v>
                </c:pt>
                <c:pt idx="16">
                  <c:v>1129</c:v>
                </c:pt>
                <c:pt idx="17">
                  <c:v>1300</c:v>
                </c:pt>
                <c:pt idx="18">
                  <c:v>1862</c:v>
                </c:pt>
                <c:pt idx="19">
                  <c:v>8616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"/>
        <c:axId val="256816640"/>
        <c:axId val="256818176"/>
      </c:barChart>
      <c:catAx>
        <c:axId val="256816640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256818176"/>
        <c:crosses val="autoZero"/>
        <c:auto val="1"/>
        <c:lblAlgn val="ctr"/>
        <c:lblOffset val="100"/>
        <c:noMultiLvlLbl val="0"/>
      </c:catAx>
      <c:valAx>
        <c:axId val="2568181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25681664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600">
          <a:solidFill>
            <a:srgbClr val="C00000"/>
          </a:solidFill>
        </a:defRPr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'вклад малых в экономику'!$B$1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FFFA2F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t>20,2</a:t>
                    </a:r>
                    <a:r>
                      <a:rPr lang="ru-RU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t> *</a:t>
                    </a:r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t>24,8</a:t>
                    </a:r>
                    <a:r>
                      <a:rPr lang="ru-RU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t> </a:t>
                    </a:r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accent6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'вклад малых в экономику'!$A$2:$A$7</c:f>
              <c:strCache>
                <c:ptCount val="6"/>
                <c:pt idx="0">
                  <c:v>Инвестиции в основной капитал</c:v>
                </c:pt>
                <c:pt idx="1">
                  <c:v>Оборот оптовой торговли</c:v>
                </c:pt>
                <c:pt idx="2">
                  <c:v>Оборот розничной торговли</c:v>
                </c:pt>
                <c:pt idx="3">
                  <c:v>Оборот общественного питания</c:v>
                </c:pt>
                <c:pt idx="4">
                  <c:v>Оборот организаций</c:v>
                </c:pt>
                <c:pt idx="5">
                  <c:v>Средняя численность работников списочного состава (без внешних совместителей)</c:v>
                </c:pt>
              </c:strCache>
            </c:strRef>
          </c:cat>
          <c:val>
            <c:numRef>
              <c:f>'вклад малых в экономику'!$B$2:$B$7</c:f>
              <c:numCache>
                <c:formatCode>General</c:formatCode>
                <c:ptCount val="6"/>
                <c:pt idx="0">
                  <c:v>20.2</c:v>
                </c:pt>
                <c:pt idx="1">
                  <c:v>30.5</c:v>
                </c:pt>
                <c:pt idx="2">
                  <c:v>21.9</c:v>
                </c:pt>
                <c:pt idx="3">
                  <c:v>62.6</c:v>
                </c:pt>
                <c:pt idx="4">
                  <c:v>26.9</c:v>
                </c:pt>
                <c:pt idx="5">
                  <c:v>24.8</c:v>
                </c:pt>
              </c:numCache>
            </c:numRef>
          </c:val>
        </c:ser>
        <c:ser>
          <c:idx val="1"/>
          <c:order val="1"/>
          <c:tx>
            <c:strRef>
              <c:f>'вклад малых в экономику'!$C$1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00EA75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txPr>
              <a:bodyPr/>
              <a:lstStyle/>
              <a:p>
                <a:pPr algn="ctr">
                  <a:defRPr lang="ru-RU" sz="1600" b="1" i="0" u="none" strike="noStrike" kern="1200" baseline="0">
                    <a:solidFill>
                      <a:srgbClr val="22963E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'вклад малых в экономику'!$A$2:$A$7</c:f>
              <c:strCache>
                <c:ptCount val="6"/>
                <c:pt idx="0">
                  <c:v>Инвестиции в основной капитал</c:v>
                </c:pt>
                <c:pt idx="1">
                  <c:v>Оборот оптовой торговли</c:v>
                </c:pt>
                <c:pt idx="2">
                  <c:v>Оборот розничной торговли</c:v>
                </c:pt>
                <c:pt idx="3">
                  <c:v>Оборот общественного питания</c:v>
                </c:pt>
                <c:pt idx="4">
                  <c:v>Оборот организаций</c:v>
                </c:pt>
                <c:pt idx="5">
                  <c:v>Средняя численность работников списочного состава (без внешних совместителей)</c:v>
                </c:pt>
              </c:strCache>
            </c:strRef>
          </c:cat>
          <c:val>
            <c:numRef>
              <c:f>'вклад малых в экономику'!$C$2:$C$7</c:f>
              <c:numCache>
                <c:formatCode>General</c:formatCode>
                <c:ptCount val="6"/>
                <c:pt idx="0">
                  <c:v>14.2</c:v>
                </c:pt>
                <c:pt idx="1">
                  <c:v>34.299999999999997</c:v>
                </c:pt>
                <c:pt idx="2">
                  <c:v>22.2</c:v>
                </c:pt>
                <c:pt idx="3">
                  <c:v>62.1</c:v>
                </c:pt>
                <c:pt idx="4">
                  <c:v>30.6</c:v>
                </c:pt>
                <c:pt idx="5">
                  <c:v>25.3</c:v>
                </c:pt>
              </c:numCache>
            </c:numRef>
          </c:val>
        </c:ser>
        <c:ser>
          <c:idx val="2"/>
          <c:order val="2"/>
          <c:tx>
            <c:strRef>
              <c:f>'вклад малых в экономику'!$D$1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D937FF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txPr>
              <a:bodyPr/>
              <a:lstStyle/>
              <a:p>
                <a:pPr algn="ctr">
                  <a:defRPr lang="ru-RU" sz="1600" b="1" i="0" u="none" strike="noStrike" kern="1200" baseline="0">
                    <a:solidFill>
                      <a:srgbClr val="A700FA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'вклад малых в экономику'!$A$2:$A$7</c:f>
              <c:strCache>
                <c:ptCount val="6"/>
                <c:pt idx="0">
                  <c:v>Инвестиции в основной капитал</c:v>
                </c:pt>
                <c:pt idx="1">
                  <c:v>Оборот оптовой торговли</c:v>
                </c:pt>
                <c:pt idx="2">
                  <c:v>Оборот розничной торговли</c:v>
                </c:pt>
                <c:pt idx="3">
                  <c:v>Оборот общественного питания</c:v>
                </c:pt>
                <c:pt idx="4">
                  <c:v>Оборот организаций</c:v>
                </c:pt>
                <c:pt idx="5">
                  <c:v>Средняя численность работников списочного состава (без внешних совместителей)</c:v>
                </c:pt>
              </c:strCache>
            </c:strRef>
          </c:cat>
          <c:val>
            <c:numRef>
              <c:f>'вклад малых в экономику'!$D$2:$D$7</c:f>
              <c:numCache>
                <c:formatCode>General</c:formatCode>
                <c:ptCount val="6"/>
                <c:pt idx="0">
                  <c:v>17.2</c:v>
                </c:pt>
                <c:pt idx="1">
                  <c:v>39.1</c:v>
                </c:pt>
                <c:pt idx="2">
                  <c:v>23.2</c:v>
                </c:pt>
                <c:pt idx="3">
                  <c:v>64</c:v>
                </c:pt>
                <c:pt idx="4">
                  <c:v>28.1</c:v>
                </c:pt>
                <c:pt idx="5">
                  <c:v>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6"/>
        <c:axId val="217760512"/>
        <c:axId val="217762048"/>
      </c:barChart>
      <c:catAx>
        <c:axId val="217760512"/>
        <c:scaling>
          <c:orientation val="minMax"/>
        </c:scaling>
        <c:delete val="0"/>
        <c:axPos val="l"/>
        <c:majorTickMark val="out"/>
        <c:minorTickMark val="none"/>
        <c:tickLblPos val="nextTo"/>
        <c:crossAx val="217762048"/>
        <c:crosses val="autoZero"/>
        <c:auto val="1"/>
        <c:lblAlgn val="ctr"/>
        <c:lblOffset val="100"/>
        <c:noMultiLvlLbl val="0"/>
      </c:catAx>
      <c:valAx>
        <c:axId val="2177620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 algn="ctr">
              <a:defRPr lang="ru-RU" sz="1000" b="0" i="0" u="none" strike="noStrike" kern="120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77605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9648416630282413"/>
          <c:y val="0.60669963909971114"/>
          <c:w val="0.10254363103321146"/>
          <c:h val="0.276088590438268"/>
        </c:manualLayout>
      </c:layout>
      <c:overlay val="0"/>
      <c:txPr>
        <a:bodyPr/>
        <a:lstStyle/>
        <a:p>
          <a:pPr algn="ctr">
            <a:defRPr lang="ru-RU" sz="1600" b="1" i="0" u="none" strike="noStrike" kern="1200" baseline="0">
              <a:solidFill>
                <a:srgbClr val="0070C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 algn="ctr">
        <a:defRPr lang="ru-RU" sz="1600" b="1" i="0" u="none" strike="noStrike" kern="1200" baseline="0">
          <a:solidFill>
            <a:srgbClr val="0070C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'МО МП'!$B$4:$B$6</c:f>
              <c:strCache>
                <c:ptCount val="1"/>
                <c:pt idx="0">
                  <c:v>малых предприятий, % </c:v>
                </c:pt>
              </c:strCache>
            </c:strRef>
          </c:tx>
          <c:spPr>
            <a:solidFill>
              <a:srgbClr val="F14124">
                <a:lumMod val="60000"/>
                <a:lumOff val="40000"/>
              </a:srgbClr>
            </a:solidFill>
            <a:ln>
              <a:noFill/>
            </a:ln>
            <a:effectLst/>
          </c:spPr>
          <c:invertIfNegative val="0"/>
          <c:cat>
            <c:strRef>
              <c:f>'МО МП'!$A$7:$A$26</c:f>
              <c:strCache>
                <c:ptCount val="20"/>
                <c:pt idx="0">
                  <c:v>г.Владимир</c:v>
                </c:pt>
                <c:pt idx="1">
                  <c:v>г. Гусь-Хрустальный</c:v>
                </c:pt>
                <c:pt idx="2">
                  <c:v>г. Ковров</c:v>
                </c:pt>
                <c:pt idx="3">
                  <c:v>округ Муром</c:v>
                </c:pt>
                <c:pt idx="4">
                  <c:v>Александровский </c:v>
                </c:pt>
                <c:pt idx="5">
                  <c:v>Вязниковский </c:v>
                </c:pt>
                <c:pt idx="6">
                  <c:v>Гороховецкий </c:v>
                </c:pt>
                <c:pt idx="7">
                  <c:v>Гусь-Хрустальный </c:v>
                </c:pt>
                <c:pt idx="8">
                  <c:v>Камешковский </c:v>
                </c:pt>
                <c:pt idx="9">
                  <c:v>Киржачский </c:v>
                </c:pt>
                <c:pt idx="10">
                  <c:v>Ковровский </c:v>
                </c:pt>
                <c:pt idx="11">
                  <c:v>Кольчугинский </c:v>
                </c:pt>
                <c:pt idx="12">
                  <c:v>Меленковский </c:v>
                </c:pt>
                <c:pt idx="13">
                  <c:v>Муромский </c:v>
                </c:pt>
                <c:pt idx="14">
                  <c:v>Петушинский </c:v>
                </c:pt>
                <c:pt idx="15">
                  <c:v>Селивановский </c:v>
                </c:pt>
                <c:pt idx="16">
                  <c:v>Собинский </c:v>
                </c:pt>
                <c:pt idx="17">
                  <c:v>Судогодский </c:v>
                </c:pt>
                <c:pt idx="18">
                  <c:v>Суздальский </c:v>
                </c:pt>
                <c:pt idx="19">
                  <c:v>Юрьев-Польский </c:v>
                </c:pt>
              </c:strCache>
            </c:strRef>
          </c:cat>
          <c:val>
            <c:numRef>
              <c:f>'МО МП'!$B$7:$B$26</c:f>
              <c:numCache>
                <c:formatCode>0</c:formatCode>
                <c:ptCount val="20"/>
                <c:pt idx="0">
                  <c:v>6</c:v>
                </c:pt>
                <c:pt idx="1">
                  <c:v>6</c:v>
                </c:pt>
                <c:pt idx="2">
                  <c:v>6</c:v>
                </c:pt>
                <c:pt idx="3">
                  <c:v>6</c:v>
                </c:pt>
                <c:pt idx="4">
                  <c:v>6</c:v>
                </c:pt>
                <c:pt idx="5">
                  <c:v>7</c:v>
                </c:pt>
                <c:pt idx="6">
                  <c:v>5</c:v>
                </c:pt>
                <c:pt idx="7">
                  <c:v>8</c:v>
                </c:pt>
                <c:pt idx="8">
                  <c:v>3</c:v>
                </c:pt>
                <c:pt idx="9">
                  <c:v>5</c:v>
                </c:pt>
                <c:pt idx="10">
                  <c:v>6</c:v>
                </c:pt>
                <c:pt idx="11">
                  <c:v>5</c:v>
                </c:pt>
                <c:pt idx="12">
                  <c:v>8</c:v>
                </c:pt>
                <c:pt idx="13">
                  <c:v>7</c:v>
                </c:pt>
                <c:pt idx="14">
                  <c:v>5</c:v>
                </c:pt>
                <c:pt idx="15">
                  <c:v>6</c:v>
                </c:pt>
                <c:pt idx="16">
                  <c:v>6</c:v>
                </c:pt>
                <c:pt idx="17">
                  <c:v>7</c:v>
                </c:pt>
                <c:pt idx="18">
                  <c:v>5</c:v>
                </c:pt>
                <c:pt idx="19">
                  <c:v>6</c:v>
                </c:pt>
              </c:numCache>
            </c:numRef>
          </c:val>
        </c:ser>
        <c:ser>
          <c:idx val="1"/>
          <c:order val="1"/>
          <c:tx>
            <c:strRef>
              <c:f>'МО МП'!$C$4:$C$6</c:f>
              <c:strCache>
                <c:ptCount val="1"/>
                <c:pt idx="0">
                  <c:v>микропредприятий, % 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'МО МП'!$A$7:$A$26</c:f>
              <c:strCache>
                <c:ptCount val="20"/>
                <c:pt idx="0">
                  <c:v>г.Владимир</c:v>
                </c:pt>
                <c:pt idx="1">
                  <c:v>г. Гусь-Хрустальный</c:v>
                </c:pt>
                <c:pt idx="2">
                  <c:v>г. Ковров</c:v>
                </c:pt>
                <c:pt idx="3">
                  <c:v>округ Муром</c:v>
                </c:pt>
                <c:pt idx="4">
                  <c:v>Александровский </c:v>
                </c:pt>
                <c:pt idx="5">
                  <c:v>Вязниковский </c:v>
                </c:pt>
                <c:pt idx="6">
                  <c:v>Гороховецкий </c:v>
                </c:pt>
                <c:pt idx="7">
                  <c:v>Гусь-Хрустальный </c:v>
                </c:pt>
                <c:pt idx="8">
                  <c:v>Камешковский </c:v>
                </c:pt>
                <c:pt idx="9">
                  <c:v>Киржачский </c:v>
                </c:pt>
                <c:pt idx="10">
                  <c:v>Ковровский </c:v>
                </c:pt>
                <c:pt idx="11">
                  <c:v>Кольчугинский </c:v>
                </c:pt>
                <c:pt idx="12">
                  <c:v>Меленковский </c:v>
                </c:pt>
                <c:pt idx="13">
                  <c:v>Муромский </c:v>
                </c:pt>
                <c:pt idx="14">
                  <c:v>Петушинский </c:v>
                </c:pt>
                <c:pt idx="15">
                  <c:v>Селивановский </c:v>
                </c:pt>
                <c:pt idx="16">
                  <c:v>Собинский </c:v>
                </c:pt>
                <c:pt idx="17">
                  <c:v>Судогодский </c:v>
                </c:pt>
                <c:pt idx="18">
                  <c:v>Суздальский </c:v>
                </c:pt>
                <c:pt idx="19">
                  <c:v>Юрьев-Польский </c:v>
                </c:pt>
              </c:strCache>
            </c:strRef>
          </c:cat>
          <c:val>
            <c:numRef>
              <c:f>'МО МП'!$C$7:$C$26</c:f>
              <c:numCache>
                <c:formatCode>0</c:formatCode>
                <c:ptCount val="20"/>
                <c:pt idx="0">
                  <c:v>62</c:v>
                </c:pt>
                <c:pt idx="1">
                  <c:v>49</c:v>
                </c:pt>
                <c:pt idx="2">
                  <c:v>65</c:v>
                </c:pt>
                <c:pt idx="3">
                  <c:v>61</c:v>
                </c:pt>
                <c:pt idx="4">
                  <c:v>49</c:v>
                </c:pt>
                <c:pt idx="5">
                  <c:v>45</c:v>
                </c:pt>
                <c:pt idx="6">
                  <c:v>36</c:v>
                </c:pt>
                <c:pt idx="7">
                  <c:v>28</c:v>
                </c:pt>
                <c:pt idx="8">
                  <c:v>29</c:v>
                </c:pt>
                <c:pt idx="9">
                  <c:v>46</c:v>
                </c:pt>
                <c:pt idx="10">
                  <c:v>36</c:v>
                </c:pt>
                <c:pt idx="11">
                  <c:v>41</c:v>
                </c:pt>
                <c:pt idx="12">
                  <c:v>32</c:v>
                </c:pt>
                <c:pt idx="13">
                  <c:v>42</c:v>
                </c:pt>
                <c:pt idx="14">
                  <c:v>41</c:v>
                </c:pt>
                <c:pt idx="15">
                  <c:v>26</c:v>
                </c:pt>
                <c:pt idx="16">
                  <c:v>34</c:v>
                </c:pt>
                <c:pt idx="17">
                  <c:v>36</c:v>
                </c:pt>
                <c:pt idx="18">
                  <c:v>38</c:v>
                </c:pt>
                <c:pt idx="19">
                  <c:v>39</c:v>
                </c:pt>
              </c:numCache>
            </c:numRef>
          </c:val>
        </c:ser>
        <c:ser>
          <c:idx val="2"/>
          <c:order val="2"/>
          <c:tx>
            <c:strRef>
              <c:f>'МО МП'!$D$4:$D$6</c:f>
              <c:strCache>
                <c:ptCount val="1"/>
                <c:pt idx="0">
                  <c:v>микропредприятий, % </c:v>
                </c:pt>
              </c:strCache>
            </c:strRef>
          </c:tx>
          <c:spPr>
            <a:solidFill>
              <a:sysClr val="window" lastClr="FFFFFF">
                <a:lumMod val="85000"/>
              </a:sysClr>
            </a:solidFill>
            <a:ln>
              <a:noFill/>
            </a:ln>
            <a:effectLst/>
          </c:spPr>
          <c:invertIfNegative val="0"/>
          <c:cat>
            <c:strRef>
              <c:f>'МО МП'!$A$7:$A$26</c:f>
              <c:strCache>
                <c:ptCount val="20"/>
                <c:pt idx="0">
                  <c:v>г.Владимир</c:v>
                </c:pt>
                <c:pt idx="1">
                  <c:v>г. Гусь-Хрустальный</c:v>
                </c:pt>
                <c:pt idx="2">
                  <c:v>г. Ковров</c:v>
                </c:pt>
                <c:pt idx="3">
                  <c:v>округ Муром</c:v>
                </c:pt>
                <c:pt idx="4">
                  <c:v>Александровский </c:v>
                </c:pt>
                <c:pt idx="5">
                  <c:v>Вязниковский </c:v>
                </c:pt>
                <c:pt idx="6">
                  <c:v>Гороховецкий </c:v>
                </c:pt>
                <c:pt idx="7">
                  <c:v>Гусь-Хрустальный </c:v>
                </c:pt>
                <c:pt idx="8">
                  <c:v>Камешковский </c:v>
                </c:pt>
                <c:pt idx="9">
                  <c:v>Киржачский </c:v>
                </c:pt>
                <c:pt idx="10">
                  <c:v>Ковровский </c:v>
                </c:pt>
                <c:pt idx="11">
                  <c:v>Кольчугинский </c:v>
                </c:pt>
                <c:pt idx="12">
                  <c:v>Меленковский </c:v>
                </c:pt>
                <c:pt idx="13">
                  <c:v>Муромский </c:v>
                </c:pt>
                <c:pt idx="14">
                  <c:v>Петушинский </c:v>
                </c:pt>
                <c:pt idx="15">
                  <c:v>Селивановский </c:v>
                </c:pt>
                <c:pt idx="16">
                  <c:v>Собинский </c:v>
                </c:pt>
                <c:pt idx="17">
                  <c:v>Судогодский </c:v>
                </c:pt>
                <c:pt idx="18">
                  <c:v>Суздальский </c:v>
                </c:pt>
                <c:pt idx="19">
                  <c:v>Юрьев-Польский </c:v>
                </c:pt>
              </c:strCache>
            </c:strRef>
          </c:cat>
          <c:val>
            <c:numRef>
              <c:f>'МО МП'!$D$7:$D$26</c:f>
              <c:numCache>
                <c:formatCode>0</c:formatCode>
                <c:ptCount val="20"/>
                <c:pt idx="0">
                  <c:v>32</c:v>
                </c:pt>
                <c:pt idx="1">
                  <c:v>45</c:v>
                </c:pt>
                <c:pt idx="2">
                  <c:v>29</c:v>
                </c:pt>
                <c:pt idx="3">
                  <c:v>23</c:v>
                </c:pt>
                <c:pt idx="4">
                  <c:v>45</c:v>
                </c:pt>
                <c:pt idx="5">
                  <c:v>48</c:v>
                </c:pt>
                <c:pt idx="6">
                  <c:v>59</c:v>
                </c:pt>
                <c:pt idx="7">
                  <c:v>64</c:v>
                </c:pt>
                <c:pt idx="8">
                  <c:v>68</c:v>
                </c:pt>
                <c:pt idx="9">
                  <c:v>49</c:v>
                </c:pt>
                <c:pt idx="10">
                  <c:v>58</c:v>
                </c:pt>
                <c:pt idx="11">
                  <c:v>54</c:v>
                </c:pt>
                <c:pt idx="12">
                  <c:v>60</c:v>
                </c:pt>
                <c:pt idx="13">
                  <c:v>51</c:v>
                </c:pt>
                <c:pt idx="14">
                  <c:v>54</c:v>
                </c:pt>
                <c:pt idx="15">
                  <c:v>68</c:v>
                </c:pt>
                <c:pt idx="16">
                  <c:v>60</c:v>
                </c:pt>
                <c:pt idx="17">
                  <c:v>57</c:v>
                </c:pt>
                <c:pt idx="18">
                  <c:v>57</c:v>
                </c:pt>
                <c:pt idx="19">
                  <c:v>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9"/>
        <c:overlap val="100"/>
        <c:serLines>
          <c:spPr>
            <a:ln w="38100" cap="flat" cmpd="sng" algn="ctr">
              <a:solidFill>
                <a:srgbClr val="9933FF"/>
              </a:solidFill>
              <a:round/>
            </a:ln>
            <a:effectLst/>
          </c:spPr>
        </c:serLines>
        <c:axId val="259435136"/>
        <c:axId val="259445120"/>
      </c:barChart>
      <c:catAx>
        <c:axId val="25943513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259445120"/>
        <c:crosses val="autoZero"/>
        <c:auto val="1"/>
        <c:lblAlgn val="ctr"/>
        <c:lblOffset val="100"/>
        <c:noMultiLvlLbl val="0"/>
      </c:catAx>
      <c:valAx>
        <c:axId val="259445120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259435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rgbClr val="0070C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0721799280366696"/>
          <c:y val="2.7229633325796618E-2"/>
          <c:w val="0.66133064068150138"/>
          <c:h val="0.92482145780868696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3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txPr>
              <a:bodyPr/>
              <a:lstStyle/>
              <a:p>
                <a:pPr>
                  <a:defRPr sz="1800" b="1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ИП_!$A$1:$A$20</c:f>
              <c:strCache>
                <c:ptCount val="20"/>
                <c:pt idx="0">
                  <c:v>Селивановский район </c:v>
                </c:pt>
                <c:pt idx="1">
                  <c:v>Муромский район </c:v>
                </c:pt>
                <c:pt idx="2">
                  <c:v>Гороховецкий район </c:v>
                </c:pt>
                <c:pt idx="3">
                  <c:v>Ковровский район </c:v>
                </c:pt>
                <c:pt idx="4">
                  <c:v>Камешковский район </c:v>
                </c:pt>
                <c:pt idx="5">
                  <c:v>Гусь-Хрустальный район </c:v>
                </c:pt>
                <c:pt idx="6">
                  <c:v>Меленковский район </c:v>
                </c:pt>
                <c:pt idx="7">
                  <c:v>Юрьев-Польский район </c:v>
                </c:pt>
                <c:pt idx="8">
                  <c:v>Судогодский район </c:v>
                </c:pt>
                <c:pt idx="9">
                  <c:v>Киржачский район </c:v>
                </c:pt>
                <c:pt idx="10">
                  <c:v>Кольчугинский район </c:v>
                </c:pt>
                <c:pt idx="11">
                  <c:v>Суздальский район </c:v>
                </c:pt>
                <c:pt idx="12">
                  <c:v>Петушинский район </c:v>
                </c:pt>
                <c:pt idx="13">
                  <c:v>Собинский район </c:v>
                </c:pt>
                <c:pt idx="14">
                  <c:v>Вязниковский район </c:v>
                </c:pt>
                <c:pt idx="15">
                  <c:v>город Гусь-Хрустальный</c:v>
                </c:pt>
                <c:pt idx="16">
                  <c:v>Александровский район </c:v>
                </c:pt>
                <c:pt idx="17">
                  <c:v>округ Муром</c:v>
                </c:pt>
                <c:pt idx="18">
                  <c:v>город Ковров</c:v>
                </c:pt>
                <c:pt idx="19">
                  <c:v>город Владимир</c:v>
                </c:pt>
              </c:strCache>
            </c:strRef>
          </c:cat>
          <c:val>
            <c:numRef>
              <c:f>ИП_!$B$1:$B$20</c:f>
              <c:numCache>
                <c:formatCode>General</c:formatCode>
                <c:ptCount val="20"/>
                <c:pt idx="0">
                  <c:v>312</c:v>
                </c:pt>
                <c:pt idx="1">
                  <c:v>364</c:v>
                </c:pt>
                <c:pt idx="2">
                  <c:v>382</c:v>
                </c:pt>
                <c:pt idx="3">
                  <c:v>497</c:v>
                </c:pt>
                <c:pt idx="4">
                  <c:v>570</c:v>
                </c:pt>
                <c:pt idx="5">
                  <c:v>608</c:v>
                </c:pt>
                <c:pt idx="6">
                  <c:v>615</c:v>
                </c:pt>
                <c:pt idx="7">
                  <c:v>628</c:v>
                </c:pt>
                <c:pt idx="8">
                  <c:v>821</c:v>
                </c:pt>
                <c:pt idx="9">
                  <c:v>1156</c:v>
                </c:pt>
                <c:pt idx="10">
                  <c:v>1192</c:v>
                </c:pt>
                <c:pt idx="11">
                  <c:v>1308</c:v>
                </c:pt>
                <c:pt idx="12">
                  <c:v>1336</c:v>
                </c:pt>
                <c:pt idx="13">
                  <c:v>1344</c:v>
                </c:pt>
                <c:pt idx="14">
                  <c:v>1550</c:v>
                </c:pt>
                <c:pt idx="15">
                  <c:v>1589</c:v>
                </c:pt>
                <c:pt idx="16">
                  <c:v>2500</c:v>
                </c:pt>
                <c:pt idx="17">
                  <c:v>2925</c:v>
                </c:pt>
                <c:pt idx="18">
                  <c:v>3321</c:v>
                </c:pt>
                <c:pt idx="19">
                  <c:v>10922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"/>
        <c:axId val="235557248"/>
        <c:axId val="235558784"/>
      </c:barChart>
      <c:catAx>
        <c:axId val="235557248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6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235558784"/>
        <c:crosses val="autoZero"/>
        <c:auto val="1"/>
        <c:lblAlgn val="ctr"/>
        <c:lblOffset val="100"/>
        <c:noMultiLvlLbl val="0"/>
      </c:catAx>
      <c:valAx>
        <c:axId val="2355587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23555724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Лист1!$B$1:$B$3</c:f>
              <c:strCache>
                <c:ptCount val="1"/>
                <c:pt idx="0">
                  <c:v>Количество объектов  АСГС, для которых определен тип предприятия в ЕРМСП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</c:spPr>
          <c:invertIfNegative val="0"/>
          <c:cat>
            <c:strRef>
              <c:f>Лист1!$A$4:$A$23</c:f>
              <c:strCache>
                <c:ptCount val="20"/>
                <c:pt idx="0">
                  <c:v>г. Владимир</c:v>
                </c:pt>
                <c:pt idx="1">
                  <c:v>г. Гусь-Хрустальный</c:v>
                </c:pt>
                <c:pt idx="2">
                  <c:v>г. Ковров</c:v>
                </c:pt>
                <c:pt idx="3">
                  <c:v>округ Муром</c:v>
                </c:pt>
                <c:pt idx="4">
                  <c:v>Александровский </c:v>
                </c:pt>
                <c:pt idx="5">
                  <c:v>Вязниковский</c:v>
                </c:pt>
                <c:pt idx="6">
                  <c:v>Гороховецкий </c:v>
                </c:pt>
                <c:pt idx="7">
                  <c:v>Гусь-Хрустальный</c:v>
                </c:pt>
                <c:pt idx="8">
                  <c:v>Камешковский </c:v>
                </c:pt>
                <c:pt idx="9">
                  <c:v>Киржачский</c:v>
                </c:pt>
                <c:pt idx="10">
                  <c:v>Ковровский </c:v>
                </c:pt>
                <c:pt idx="11">
                  <c:v>Кольчугинский </c:v>
                </c:pt>
                <c:pt idx="12">
                  <c:v>Меленковский </c:v>
                </c:pt>
                <c:pt idx="13">
                  <c:v>Муромский </c:v>
                </c:pt>
                <c:pt idx="14">
                  <c:v>Петушинский </c:v>
                </c:pt>
                <c:pt idx="15">
                  <c:v>Селивановский </c:v>
                </c:pt>
                <c:pt idx="16">
                  <c:v>Собинский </c:v>
                </c:pt>
                <c:pt idx="17">
                  <c:v>Судогодский </c:v>
                </c:pt>
                <c:pt idx="18">
                  <c:v>Суздальский </c:v>
                </c:pt>
                <c:pt idx="19">
                  <c:v>Юрьев-Польский </c:v>
                </c:pt>
              </c:strCache>
            </c:strRef>
          </c:cat>
          <c:val>
            <c:numRef>
              <c:f>Лист1!$B$4:$B$23</c:f>
              <c:numCache>
                <c:formatCode>General</c:formatCode>
                <c:ptCount val="20"/>
                <c:pt idx="0">
                  <c:v>84</c:v>
                </c:pt>
                <c:pt idx="1">
                  <c:v>89</c:v>
                </c:pt>
                <c:pt idx="2">
                  <c:v>86</c:v>
                </c:pt>
                <c:pt idx="3">
                  <c:v>89</c:v>
                </c:pt>
                <c:pt idx="4">
                  <c:v>81</c:v>
                </c:pt>
                <c:pt idx="5">
                  <c:v>82</c:v>
                </c:pt>
                <c:pt idx="6">
                  <c:v>81</c:v>
                </c:pt>
                <c:pt idx="7">
                  <c:v>78</c:v>
                </c:pt>
                <c:pt idx="8">
                  <c:v>77</c:v>
                </c:pt>
                <c:pt idx="9">
                  <c:v>85</c:v>
                </c:pt>
                <c:pt idx="10">
                  <c:v>82</c:v>
                </c:pt>
                <c:pt idx="11">
                  <c:v>82</c:v>
                </c:pt>
                <c:pt idx="12">
                  <c:v>88</c:v>
                </c:pt>
                <c:pt idx="13">
                  <c:v>83</c:v>
                </c:pt>
                <c:pt idx="14">
                  <c:v>80</c:v>
                </c:pt>
                <c:pt idx="15">
                  <c:v>79</c:v>
                </c:pt>
                <c:pt idx="16">
                  <c:v>84</c:v>
                </c:pt>
                <c:pt idx="17">
                  <c:v>83</c:v>
                </c:pt>
                <c:pt idx="18">
                  <c:v>82</c:v>
                </c:pt>
                <c:pt idx="19">
                  <c:v>84</c:v>
                </c:pt>
              </c:numCache>
            </c:numRef>
          </c:val>
        </c:ser>
        <c:ser>
          <c:idx val="1"/>
          <c:order val="1"/>
          <c:tx>
            <c:strRef>
              <c:f>Лист1!$C$1:$C$3</c:f>
              <c:strCache>
                <c:ptCount val="1"/>
                <c:pt idx="0">
                  <c:v>Всего объектов АС ГС</c:v>
                </c:pt>
              </c:strCache>
            </c:strRef>
          </c:tx>
          <c:spPr>
            <a:solidFill>
              <a:sysClr val="window" lastClr="FFFFFF">
                <a:lumMod val="85000"/>
              </a:sysClr>
            </a:solidFill>
            <a:ln>
              <a:noFill/>
            </a:ln>
            <a:effectLst/>
          </c:spPr>
          <c:invertIfNegative val="0"/>
          <c:cat>
            <c:strRef>
              <c:f>Лист1!$A$4:$A$23</c:f>
              <c:strCache>
                <c:ptCount val="20"/>
                <c:pt idx="0">
                  <c:v>г. Владимир</c:v>
                </c:pt>
                <c:pt idx="1">
                  <c:v>г. Гусь-Хрустальный</c:v>
                </c:pt>
                <c:pt idx="2">
                  <c:v>г. Ковров</c:v>
                </c:pt>
                <c:pt idx="3">
                  <c:v>округ Муром</c:v>
                </c:pt>
                <c:pt idx="4">
                  <c:v>Александровский </c:v>
                </c:pt>
                <c:pt idx="5">
                  <c:v>Вязниковский</c:v>
                </c:pt>
                <c:pt idx="6">
                  <c:v>Гороховецкий </c:v>
                </c:pt>
                <c:pt idx="7">
                  <c:v>Гусь-Хрустальный</c:v>
                </c:pt>
                <c:pt idx="8">
                  <c:v>Камешковский </c:v>
                </c:pt>
                <c:pt idx="9">
                  <c:v>Киржачский</c:v>
                </c:pt>
                <c:pt idx="10">
                  <c:v>Ковровский </c:v>
                </c:pt>
                <c:pt idx="11">
                  <c:v>Кольчугинский </c:v>
                </c:pt>
                <c:pt idx="12">
                  <c:v>Меленковский </c:v>
                </c:pt>
                <c:pt idx="13">
                  <c:v>Муромский </c:v>
                </c:pt>
                <c:pt idx="14">
                  <c:v>Петушинский </c:v>
                </c:pt>
                <c:pt idx="15">
                  <c:v>Селивановский </c:v>
                </c:pt>
                <c:pt idx="16">
                  <c:v>Собинский </c:v>
                </c:pt>
                <c:pt idx="17">
                  <c:v>Судогодский </c:v>
                </c:pt>
                <c:pt idx="18">
                  <c:v>Суздальский </c:v>
                </c:pt>
                <c:pt idx="19">
                  <c:v>Юрьев-Польский </c:v>
                </c:pt>
              </c:strCache>
            </c:strRef>
          </c:cat>
          <c:val>
            <c:numRef>
              <c:f>Лист1!$C$4:$C$23</c:f>
              <c:numCache>
                <c:formatCode>0</c:formatCode>
                <c:ptCount val="20"/>
                <c:pt idx="0">
                  <c:v>16</c:v>
                </c:pt>
                <c:pt idx="1">
                  <c:v>11</c:v>
                </c:pt>
                <c:pt idx="2">
                  <c:v>14</c:v>
                </c:pt>
                <c:pt idx="3">
                  <c:v>11</c:v>
                </c:pt>
                <c:pt idx="4">
                  <c:v>19</c:v>
                </c:pt>
                <c:pt idx="5">
                  <c:v>18</c:v>
                </c:pt>
                <c:pt idx="6">
                  <c:v>19</c:v>
                </c:pt>
                <c:pt idx="7">
                  <c:v>22</c:v>
                </c:pt>
                <c:pt idx="8">
                  <c:v>23</c:v>
                </c:pt>
                <c:pt idx="9">
                  <c:v>15</c:v>
                </c:pt>
                <c:pt idx="10">
                  <c:v>18</c:v>
                </c:pt>
                <c:pt idx="11">
                  <c:v>18</c:v>
                </c:pt>
                <c:pt idx="12">
                  <c:v>12</c:v>
                </c:pt>
                <c:pt idx="13">
                  <c:v>17</c:v>
                </c:pt>
                <c:pt idx="14">
                  <c:v>20</c:v>
                </c:pt>
                <c:pt idx="15">
                  <c:v>21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9"/>
        <c:overlap val="100"/>
        <c:serLines>
          <c:spPr>
            <a:ln w="38100" cap="flat" cmpd="sng" algn="ctr">
              <a:solidFill>
                <a:srgbClr val="FF0000"/>
              </a:solidFill>
              <a:round/>
            </a:ln>
            <a:effectLst/>
          </c:spPr>
        </c:serLines>
        <c:axId val="199125248"/>
        <c:axId val="199135232"/>
      </c:barChart>
      <c:catAx>
        <c:axId val="19912524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99135232"/>
        <c:crosses val="autoZero"/>
        <c:auto val="1"/>
        <c:lblAlgn val="ctr"/>
        <c:lblOffset val="100"/>
        <c:noMultiLvlLbl val="0"/>
      </c:catAx>
      <c:valAx>
        <c:axId val="199135232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99125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percentStacked"/>
        <c:varyColors val="0"/>
        <c:ser>
          <c:idx val="8"/>
          <c:order val="0"/>
          <c:tx>
            <c:strRef>
              <c:f>оконч!$A$10</c:f>
              <c:strCache>
                <c:ptCount val="1"/>
                <c:pt idx="0">
                  <c:v>Прочие виды деятельности</c:v>
                </c:pt>
              </c:strCache>
            </c:strRef>
          </c:tx>
          <c:spPr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4,</a:t>
                    </a:r>
                    <a:r>
                      <a:rPr lang="ru-RU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1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1578210355113741E-3"/>
                  <c:y val="9.20602226081422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1578210355113741E-3"/>
                  <c:y val="6.90451669561066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оконч!$B$1:$E$1</c:f>
              <c:strCache>
                <c:ptCount val="4"/>
                <c:pt idx="0">
                  <c:v>Количество предприятий
</c:v>
                </c:pt>
                <c:pt idx="1">
                  <c:v>Средняя численность работников списочного состава (без внешних совместителей)
</c:v>
                </c:pt>
                <c:pt idx="2">
                  <c:v>Оборот (без НДС, акцизов и аналогичных обязательных платежей)</c:v>
                </c:pt>
                <c:pt idx="3">
                  <c:v>Инвестиции в основной капитал</c:v>
                </c:pt>
              </c:strCache>
            </c:strRef>
          </c:cat>
          <c:val>
            <c:numRef>
              <c:f>оконч!$B$10:$E$10</c:f>
              <c:numCache>
                <c:formatCode>General</c:formatCode>
                <c:ptCount val="4"/>
                <c:pt idx="0">
                  <c:v>5.7</c:v>
                </c:pt>
                <c:pt idx="1">
                  <c:v>4.2</c:v>
                </c:pt>
                <c:pt idx="2">
                  <c:v>1.8</c:v>
                </c:pt>
                <c:pt idx="3">
                  <c:v>0.3</c:v>
                </c:pt>
              </c:numCache>
            </c:numRef>
          </c:val>
        </c:ser>
        <c:ser>
          <c:idx val="7"/>
          <c:order val="1"/>
          <c:tx>
            <c:strRef>
              <c:f>оконч!$A$9</c:f>
              <c:strCache>
                <c:ptCount val="1"/>
                <c:pt idx="0">
                  <c:v>Деятельность в области информации и связи; профессиональная, научная и техническая; административная и сопутствующие дополнительные услуги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txPr>
              <a:bodyPr/>
              <a:lstStyle/>
              <a:p>
                <a:pPr>
                  <a:defRPr sz="14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оконч!$B$1:$E$1</c:f>
              <c:strCache>
                <c:ptCount val="4"/>
                <c:pt idx="0">
                  <c:v>Количество предприятий
</c:v>
                </c:pt>
                <c:pt idx="1">
                  <c:v>Средняя численность работников списочного состава (без внешних совместителей)
</c:v>
                </c:pt>
                <c:pt idx="2">
                  <c:v>Оборот (без НДС, акцизов и аналогичных обязательных платежей)</c:v>
                </c:pt>
                <c:pt idx="3">
                  <c:v>Инвестиции в основной капитал</c:v>
                </c:pt>
              </c:strCache>
            </c:strRef>
          </c:cat>
          <c:val>
            <c:numRef>
              <c:f>оконч!$B$9:$E$9</c:f>
              <c:numCache>
                <c:formatCode>General</c:formatCode>
                <c:ptCount val="4"/>
                <c:pt idx="0">
                  <c:v>14.2</c:v>
                </c:pt>
                <c:pt idx="1">
                  <c:v>11.8</c:v>
                </c:pt>
                <c:pt idx="2">
                  <c:v>5.5</c:v>
                </c:pt>
                <c:pt idx="3">
                  <c:v>7.4</c:v>
                </c:pt>
              </c:numCache>
            </c:numRef>
          </c:val>
        </c:ser>
        <c:ser>
          <c:idx val="6"/>
          <c:order val="2"/>
          <c:tx>
            <c:strRef>
              <c:f>оконч!$A$8</c:f>
              <c:strCache>
                <c:ptCount val="1"/>
                <c:pt idx="0">
                  <c:v>Деятельность по операциям с недвижимым имуществом</c:v>
                </c:pt>
              </c:strCache>
            </c:strRef>
          </c:tx>
          <c:spPr>
            <a:solidFill>
              <a:srgbClr val="954ECA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2"/>
              <c:layout>
                <c:manualLayout>
                  <c:x val="1.1578210355113741E-3"/>
                  <c:y val="6.90451669561066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оконч!$B$1:$E$1</c:f>
              <c:strCache>
                <c:ptCount val="4"/>
                <c:pt idx="0">
                  <c:v>Количество предприятий
</c:v>
                </c:pt>
                <c:pt idx="1">
                  <c:v>Средняя численность работников списочного состава (без внешних совместителей)
</c:v>
                </c:pt>
                <c:pt idx="2">
                  <c:v>Оборот (без НДС, акцизов и аналогичных обязательных платежей)</c:v>
                </c:pt>
                <c:pt idx="3">
                  <c:v>Инвестиции в основной капитал</c:v>
                </c:pt>
              </c:strCache>
            </c:strRef>
          </c:cat>
          <c:val>
            <c:numRef>
              <c:f>оконч!$B$8:$E$8</c:f>
              <c:numCache>
                <c:formatCode>General</c:formatCode>
                <c:ptCount val="4"/>
                <c:pt idx="0">
                  <c:v>10.6</c:v>
                </c:pt>
                <c:pt idx="1">
                  <c:v>8.9</c:v>
                </c:pt>
                <c:pt idx="2">
                  <c:v>6.5</c:v>
                </c:pt>
                <c:pt idx="3">
                  <c:v>23.1</c:v>
                </c:pt>
              </c:numCache>
            </c:numRef>
          </c:val>
        </c:ser>
        <c:ser>
          <c:idx val="5"/>
          <c:order val="3"/>
          <c:tx>
            <c:strRef>
              <c:f>оконч!$A$7</c:f>
              <c:strCache>
                <c:ptCount val="1"/>
                <c:pt idx="0">
                  <c:v>Деятельность гостиниц и предприятий общественного питания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2"/>
              <c:layout>
                <c:manualLayout>
                  <c:x val="0"/>
                  <c:y val="4.60301113040711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9.9572517886967582E-2"/>
                  <c:y val="1.38090333912213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оконч!$B$1:$E$1</c:f>
              <c:strCache>
                <c:ptCount val="4"/>
                <c:pt idx="0">
                  <c:v>Количество предприятий
</c:v>
                </c:pt>
                <c:pt idx="1">
                  <c:v>Средняя численность работников списочного состава (без внешних совместителей)
</c:v>
                </c:pt>
                <c:pt idx="2">
                  <c:v>Оборот (без НДС, акцизов и аналогичных обязательных платежей)</c:v>
                </c:pt>
                <c:pt idx="3">
                  <c:v>Инвестиции в основной капитал</c:v>
                </c:pt>
              </c:strCache>
            </c:strRef>
          </c:cat>
          <c:val>
            <c:numRef>
              <c:f>оконч!$B$7:$E$7</c:f>
              <c:numCache>
                <c:formatCode>General</c:formatCode>
                <c:ptCount val="4"/>
                <c:pt idx="0">
                  <c:v>3.6</c:v>
                </c:pt>
                <c:pt idx="1">
                  <c:v>4.2</c:v>
                </c:pt>
                <c:pt idx="2">
                  <c:v>2</c:v>
                </c:pt>
                <c:pt idx="3">
                  <c:v>0.1</c:v>
                </c:pt>
              </c:numCache>
            </c:numRef>
          </c:val>
        </c:ser>
        <c:ser>
          <c:idx val="4"/>
          <c:order val="4"/>
          <c:tx>
            <c:strRef>
              <c:f>оконч!$A$6</c:f>
              <c:strCache>
                <c:ptCount val="1"/>
                <c:pt idx="0">
                  <c:v>Транспортировка и хранение</c:v>
                </c:pt>
              </c:strCache>
            </c:strRef>
          </c:tx>
          <c:spPr>
            <a:solidFill>
              <a:srgbClr val="00E266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2"/>
              <c:layout>
                <c:manualLayout>
                  <c:x val="-4.2452947548677646E-17"/>
                  <c:y val="-9.2060222608143071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2</a:t>
                    </a:r>
                    <a:r>
                      <a:rPr lang="en-US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,</a:t>
                    </a:r>
                    <a:r>
                      <a:rPr lang="ru-RU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10188815995799033"/>
                  <c:y val="-2.5316561217239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оконч!$B$1:$E$1</c:f>
              <c:strCache>
                <c:ptCount val="4"/>
                <c:pt idx="0">
                  <c:v>Количество предприятий
</c:v>
                </c:pt>
                <c:pt idx="1">
                  <c:v>Средняя численность работников списочного состава (без внешних совместителей)
</c:v>
                </c:pt>
                <c:pt idx="2">
                  <c:v>Оборот (без НДС, акцизов и аналогичных обязательных платежей)</c:v>
                </c:pt>
                <c:pt idx="3">
                  <c:v>Инвестиции в основной капитал</c:v>
                </c:pt>
              </c:strCache>
            </c:strRef>
          </c:cat>
          <c:val>
            <c:numRef>
              <c:f>оконч!$B$6:$E$6</c:f>
              <c:numCache>
                <c:formatCode>General</c:formatCode>
                <c:ptCount val="4"/>
                <c:pt idx="0">
                  <c:v>4.5</c:v>
                </c:pt>
                <c:pt idx="1">
                  <c:v>3.8</c:v>
                </c:pt>
                <c:pt idx="2">
                  <c:v>2.5</c:v>
                </c:pt>
                <c:pt idx="3">
                  <c:v>0.7</c:v>
                </c:pt>
              </c:numCache>
            </c:numRef>
          </c:val>
        </c:ser>
        <c:ser>
          <c:idx val="3"/>
          <c:order val="5"/>
          <c:tx>
            <c:strRef>
              <c:f>оконч!$A$5</c:f>
              <c:strCache>
                <c:ptCount val="1"/>
                <c:pt idx="0">
                  <c:v>Торговля оптовая и розничная; ремонт автотранспортных средств и мотоциклов</c:v>
                </c:pt>
              </c:strCache>
            </c:strRef>
          </c:tx>
          <c:spPr>
            <a:solidFill>
              <a:srgbClr val="FFA543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3"/>
              <c:layout>
                <c:manualLayout>
                  <c:x val="9.9572609053978162E-2"/>
                  <c:y val="-7.82511892169208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оконч!$B$1:$E$1</c:f>
              <c:strCache>
                <c:ptCount val="4"/>
                <c:pt idx="0">
                  <c:v>Количество предприятий
</c:v>
                </c:pt>
                <c:pt idx="1">
                  <c:v>Средняя численность работников списочного состава (без внешних совместителей)
</c:v>
                </c:pt>
                <c:pt idx="2">
                  <c:v>Оборот (без НДС, акцизов и аналогичных обязательных платежей)</c:v>
                </c:pt>
                <c:pt idx="3">
                  <c:v>Инвестиции в основной капитал</c:v>
                </c:pt>
              </c:strCache>
            </c:strRef>
          </c:cat>
          <c:val>
            <c:numRef>
              <c:f>оконч!$B$5:$E$5</c:f>
              <c:numCache>
                <c:formatCode>General</c:formatCode>
                <c:ptCount val="4"/>
                <c:pt idx="0">
                  <c:v>30.8</c:v>
                </c:pt>
                <c:pt idx="1">
                  <c:v>22</c:v>
                </c:pt>
                <c:pt idx="2" formatCode="0.0">
                  <c:v>42.5</c:v>
                </c:pt>
                <c:pt idx="3">
                  <c:v>2.2000000000000002</c:v>
                </c:pt>
              </c:numCache>
            </c:numRef>
          </c:val>
        </c:ser>
        <c:ser>
          <c:idx val="2"/>
          <c:order val="6"/>
          <c:tx>
            <c:strRef>
              <c:f>оконч!$A$4</c:f>
              <c:strCache>
                <c:ptCount val="1"/>
                <c:pt idx="0">
                  <c:v>Строительство</c:v>
                </c:pt>
              </c:strCache>
            </c:strRef>
          </c:tx>
          <c:spPr>
            <a:solidFill>
              <a:srgbClr val="2DBCEF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3"/>
              <c:layout>
                <c:manualLayout>
                  <c:x val="3.4734631065341218E-3"/>
                  <c:y val="4.219378126923676E-17"/>
                </c:manualLayout>
              </c:layout>
              <c:tx>
                <c:rich>
                  <a:bodyPr/>
                  <a:lstStyle/>
                  <a:p>
                    <a:r>
                      <a:rPr lang="en-US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52,</a:t>
                    </a:r>
                    <a:r>
                      <a:rPr lang="ru-RU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оконч!$B$1:$E$1</c:f>
              <c:strCache>
                <c:ptCount val="4"/>
                <c:pt idx="0">
                  <c:v>Количество предприятий
</c:v>
                </c:pt>
                <c:pt idx="1">
                  <c:v>Средняя численность работников списочного состава (без внешних совместителей)
</c:v>
                </c:pt>
                <c:pt idx="2">
                  <c:v>Оборот (без НДС, акцизов и аналогичных обязательных платежей)</c:v>
                </c:pt>
                <c:pt idx="3">
                  <c:v>Инвестиции в основной капитал</c:v>
                </c:pt>
              </c:strCache>
            </c:strRef>
          </c:cat>
          <c:val>
            <c:numRef>
              <c:f>оконч!$B$4:$E$4</c:f>
              <c:numCache>
                <c:formatCode>General</c:formatCode>
                <c:ptCount val="4"/>
                <c:pt idx="0">
                  <c:v>12.1</c:v>
                </c:pt>
                <c:pt idx="1">
                  <c:v>9.6999999999999993</c:v>
                </c:pt>
                <c:pt idx="2">
                  <c:v>9.6999999999999993</c:v>
                </c:pt>
                <c:pt idx="3" formatCode="0.0">
                  <c:v>52.8</c:v>
                </c:pt>
              </c:numCache>
            </c:numRef>
          </c:val>
        </c:ser>
        <c:ser>
          <c:idx val="1"/>
          <c:order val="7"/>
          <c:tx>
            <c:strRef>
              <c:f>оконч!$A$3</c:f>
              <c:strCache>
                <c:ptCount val="1"/>
                <c:pt idx="0">
                  <c:v>Промышленность</c:v>
                </c:pt>
              </c:strCache>
            </c:strRef>
          </c:tx>
          <c:spPr>
            <a:solidFill>
              <a:srgbClr val="FFCCFF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6.9469262130682436E-3"/>
                  <c:y val="-2.301505565203534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1047472485796176E-3"/>
                  <c:y val="2.30150556520355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262568284090992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1578210355113741E-2"/>
                  <c:y val="-4.60301113040711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оконч!$B$1:$E$1</c:f>
              <c:strCache>
                <c:ptCount val="4"/>
                <c:pt idx="0">
                  <c:v>Количество предприятий
</c:v>
                </c:pt>
                <c:pt idx="1">
                  <c:v>Средняя численность работников списочного состава (без внешних совместителей)
</c:v>
                </c:pt>
                <c:pt idx="2">
                  <c:v>Оборот (без НДС, акцизов и аналогичных обязательных платежей)</c:v>
                </c:pt>
                <c:pt idx="3">
                  <c:v>Инвестиции в основной капитал</c:v>
                </c:pt>
              </c:strCache>
            </c:strRef>
          </c:cat>
          <c:val>
            <c:numRef>
              <c:f>оконч!$B$3:$E$3</c:f>
              <c:numCache>
                <c:formatCode>General</c:formatCode>
                <c:ptCount val="4"/>
                <c:pt idx="0">
                  <c:v>16.399999999999999</c:v>
                </c:pt>
                <c:pt idx="1">
                  <c:v>31.4</c:v>
                </c:pt>
                <c:pt idx="2">
                  <c:v>26.5</c:v>
                </c:pt>
                <c:pt idx="3">
                  <c:v>9.1</c:v>
                </c:pt>
              </c:numCache>
            </c:numRef>
          </c:val>
        </c:ser>
        <c:ser>
          <c:idx val="0"/>
          <c:order val="8"/>
          <c:tx>
            <c:strRef>
              <c:f>оконч!$A$2</c:f>
              <c:strCache>
                <c:ptCount val="1"/>
                <c:pt idx="0">
                  <c:v>Сельское, лесное хозяйство, охота, рыболовство и рыбоводство</c:v>
                </c:pt>
              </c:strCache>
            </c:strRef>
          </c:tx>
          <c:spPr>
            <a:solidFill>
              <a:srgbClr val="FF0066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1.0420389319602366E-2"/>
                  <c:y val="-2.5316561217239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1578210355113741E-2"/>
                  <c:y val="-2.99197535685568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2736031390625114E-2"/>
                  <c:y val="-2.531656121723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8525136568181985E-2"/>
                  <c:y val="-2.99195723476462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solidFill>
                      <a:schemeClr val="accent3">
                        <a:lumMod val="20000"/>
                        <a:lumOff val="8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оконч!$B$1:$E$1</c:f>
              <c:strCache>
                <c:ptCount val="4"/>
                <c:pt idx="0">
                  <c:v>Количество предприятий
</c:v>
                </c:pt>
                <c:pt idx="1">
                  <c:v>Средняя численность работников списочного состава (без внешних совместителей)
</c:v>
                </c:pt>
                <c:pt idx="2">
                  <c:v>Оборот (без НДС, акцизов и аналогичных обязательных платежей)</c:v>
                </c:pt>
                <c:pt idx="3">
                  <c:v>Инвестиции в основной капитал</c:v>
                </c:pt>
              </c:strCache>
            </c:strRef>
          </c:cat>
          <c:val>
            <c:numRef>
              <c:f>оконч!$B$2:$E$2</c:f>
              <c:numCache>
                <c:formatCode>General</c:formatCode>
                <c:ptCount val="4"/>
                <c:pt idx="0">
                  <c:v>2.1</c:v>
                </c:pt>
                <c:pt idx="1">
                  <c:v>4.0999999999999996</c:v>
                </c:pt>
                <c:pt idx="2">
                  <c:v>2.9</c:v>
                </c:pt>
                <c:pt idx="3">
                  <c:v>4.2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"/>
        <c:shape val="cylinder"/>
        <c:axId val="217910656"/>
        <c:axId val="217932928"/>
        <c:axId val="0"/>
      </c:bar3DChart>
      <c:catAx>
        <c:axId val="21791065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0" vert="horz" anchor="ctr" anchorCtr="1"/>
          <a:lstStyle/>
          <a:p>
            <a:pPr algn="ctr">
              <a:defRPr lang="ru-RU" sz="1000" b="1" i="0" u="none" strike="noStrike" kern="1200" baseline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217932928"/>
        <c:crosses val="autoZero"/>
        <c:auto val="1"/>
        <c:lblAlgn val="ctr"/>
        <c:lblOffset val="100"/>
        <c:noMultiLvlLbl val="0"/>
      </c:catAx>
      <c:valAx>
        <c:axId val="217932928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txPr>
          <a:bodyPr/>
          <a:lstStyle/>
          <a:p>
            <a:pPr algn="ctr">
              <a:defRPr lang="ru-RU" sz="1000" b="0" i="0" u="none" strike="noStrike" kern="1200" baseline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2179106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5594892291339124"/>
          <c:y val="0"/>
          <c:w val="0.34405107708660881"/>
          <c:h val="1"/>
        </c:manualLayout>
      </c:layout>
      <c:overlay val="0"/>
      <c:spPr>
        <a:ln w="3175"/>
        <a:effectLst>
          <a:outerShdw blurRad="50800" dist="38100" dir="5400000" algn="t" rotWithShape="0">
            <a:prstClr val="black">
              <a:alpha val="40000"/>
            </a:prstClr>
          </a:outerShdw>
        </a:effectLst>
      </c:spPr>
      <c:txPr>
        <a:bodyPr/>
        <a:lstStyle/>
        <a:p>
          <a:pPr>
            <a:defRPr sz="1000" b="1" kern="1200" spc="0" baseline="0">
              <a:solidFill>
                <a:srgbClr val="241F91"/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млн.руб</c:v>
                </c:pt>
              </c:strCache>
            </c:strRef>
          </c:tx>
          <c:spPr>
            <a:solidFill>
              <a:srgbClr val="9933FF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txPr>
              <a:bodyPr/>
              <a:lstStyle/>
              <a:p>
                <a:pPr>
                  <a:defRPr sz="1800" b="1">
                    <a:solidFill>
                      <a:srgbClr val="9933FF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Лист1!$A$2:$A$8</c:f>
              <c:strCache>
                <c:ptCount val="7"/>
                <c:pt idx="0">
                  <c:v>ДОБЫЧА ПОЛЕЗНЫХ ИСКОПАЕМЫХ</c:v>
                </c:pt>
                <c:pt idx="1">
                  <c:v>ОБРАБАТЫВАЮЩИЕ ПРОИЗВОДСТВА</c:v>
                </c:pt>
                <c:pt idx="2">
                  <c:v>СЕЛЬСКОЕ, ЛЕСНОЕ ХОЗЯЙСТВО, ОХОТА, РЫБОЛОВСТВО И РЫБОВОДСТВО</c:v>
                </c:pt>
                <c:pt idx="3">
                  <c:v>ТОРГОВЛЯ ОПТОВАЯ И РОЗНИЧНАЯ; РЕМОНТ АВТОТРАНСПОРТНЫХ СРЕДСТВ И МОТОЦИКЛОВ</c:v>
                </c:pt>
                <c:pt idx="4">
                  <c:v>СТРОИТЕЛЬСТВО</c:v>
                </c:pt>
                <c:pt idx="5">
                  <c:v>ТРАНСПОРТИРОВКА И ХРАНЕНИЕ</c:v>
                </c:pt>
                <c:pt idx="6">
                  <c:v>ОБРАЗОВАНИЕ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35.700000000000003</c:v>
                </c:pt>
                <c:pt idx="1">
                  <c:v>28.9</c:v>
                </c:pt>
                <c:pt idx="2">
                  <c:v>25.2</c:v>
                </c:pt>
                <c:pt idx="3">
                  <c:v>24.4</c:v>
                </c:pt>
                <c:pt idx="4">
                  <c:v>14.1</c:v>
                </c:pt>
                <c:pt idx="5">
                  <c:v>9.9</c:v>
                </c:pt>
                <c:pt idx="6">
                  <c:v>2.8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4"/>
        <c:axId val="217996288"/>
        <c:axId val="218044288"/>
      </c:barChart>
      <c:catAx>
        <c:axId val="21799628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 algn="ctr">
              <a:defRPr lang="ru-RU" sz="900" b="1" i="0" u="none" strike="noStrike" kern="1200" baseline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218044288"/>
        <c:crosses val="autoZero"/>
        <c:auto val="1"/>
        <c:lblAlgn val="ctr"/>
        <c:lblOffset val="100"/>
        <c:noMultiLvlLbl val="0"/>
      </c:catAx>
      <c:valAx>
        <c:axId val="21804428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 algn="ctr">
              <a:defRPr lang="ru-RU" sz="1000" b="0" i="0" u="none" strike="noStrike" kern="1200" baseline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21799628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 algn="ctr" rtl="0">
            <a:defRPr lang="ru-RU" sz="1600" b="1" i="0" u="none" strike="noStrike" kern="1200" baseline="0">
              <a:solidFill>
                <a:srgbClr val="14981A"/>
              </a:solidFill>
              <a:latin typeface="Arial Black" panose="020B0A040201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Лист1!$A$2</c:f>
              <c:strCache>
                <c:ptCount val="1"/>
                <c:pt idx="0">
                  <c:v>в количестве замещенных рабочих мест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D1F3A3"/>
              </a:solidFill>
            </c:spPr>
          </c:dPt>
          <c:dPt>
            <c:idx val="1"/>
            <c:bubble3D val="0"/>
            <c:spPr>
              <a:solidFill>
                <a:srgbClr val="7B00F6"/>
              </a:solidFill>
            </c:spPr>
          </c:dPt>
          <c:dLbls>
            <c:dLbl>
              <c:idx val="0"/>
              <c:layout>
                <c:manualLayout>
                  <c:x val="-0.19502231233566641"/>
                  <c:y val="3.149875239087549E-2"/>
                </c:manualLayout>
              </c:layout>
              <c:tx>
                <c:rich>
                  <a:bodyPr/>
                  <a:lstStyle/>
                  <a:p>
                    <a:r>
                      <a:rPr lang="en-US" sz="1500" b="1">
                        <a:solidFill>
                          <a:srgbClr val="6600CC"/>
                        </a:solidFill>
                        <a:latin typeface="Arial Black" panose="020B0A04020102020204" pitchFamily="34" charset="0"/>
                      </a:rPr>
                      <a:t>39</a:t>
                    </a:r>
                    <a:r>
                      <a:rPr lang="ru-RU" sz="1500" b="1">
                        <a:solidFill>
                          <a:srgbClr val="6600CC"/>
                        </a:solidFill>
                        <a:latin typeface="Arial Black" panose="020B0A04020102020204" pitchFamily="34" charset="0"/>
                      </a:rPr>
                      <a:t> %</a:t>
                    </a:r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delete val="1"/>
            </c:dLbl>
            <c:txPr>
              <a:bodyPr/>
              <a:lstStyle/>
              <a:p>
                <a:pPr>
                  <a:defRPr sz="1500" b="1">
                    <a:solidFill>
                      <a:srgbClr val="6600CC"/>
                    </a:solidFill>
                    <a:latin typeface="Arial Black" panose="020B0A040201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val>
            <c:numRef>
              <c:f>Лист1!$A$3:$A$4</c:f>
              <c:numCache>
                <c:formatCode>General</c:formatCode>
                <c:ptCount val="2"/>
                <c:pt idx="0">
                  <c:v>39</c:v>
                </c:pt>
                <c:pt idx="1">
                  <c:v>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 algn="ctr" rtl="0">
            <a:defRPr lang="ru-RU" sz="1600" b="1" i="0" u="none" strike="noStrike" kern="1200" baseline="0">
              <a:solidFill>
                <a:srgbClr val="14981A"/>
              </a:solidFill>
              <a:latin typeface="Arial Black" panose="020B0A040201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Лист1!$D$2</c:f>
              <c:strCache>
                <c:ptCount val="1"/>
                <c:pt idx="0">
                  <c:v>в обороте малых предприятий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D1F3A3"/>
              </a:solidFill>
            </c:spPr>
          </c:dPt>
          <c:dPt>
            <c:idx val="1"/>
            <c:bubble3D val="0"/>
            <c:spPr>
              <a:solidFill>
                <a:srgbClr val="7B00F6"/>
              </a:solidFill>
            </c:spPr>
          </c:dPt>
          <c:dLbls>
            <c:dLbl>
              <c:idx val="0"/>
              <c:layout>
                <c:manualLayout>
                  <c:x val="-0.18017350168276181"/>
                  <c:y val="3.0230193721165484E-2"/>
                </c:manualLayout>
              </c:layout>
              <c:tx>
                <c:rich>
                  <a:bodyPr/>
                  <a:lstStyle/>
                  <a:p>
                    <a:r>
                      <a:rPr lang="ru-RU" sz="1500" b="1" i="0" u="none" strike="noStrike" kern="1200" baseline="0">
                        <a:solidFill>
                          <a:srgbClr val="6600CC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rPr>
                      <a:t>45 %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delete val="1"/>
            </c:dLbl>
            <c:txPr>
              <a:bodyPr/>
              <a:lstStyle/>
              <a:p>
                <a:pPr algn="ctr">
                  <a:defRPr lang="ru-RU" sz="1500" b="1" i="0" u="none" strike="noStrike" kern="1200" baseline="0">
                    <a:solidFill>
                      <a:srgbClr val="6600CC"/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val>
            <c:numRef>
              <c:f>Лист1!$D$3:$D$4</c:f>
              <c:numCache>
                <c:formatCode>General</c:formatCode>
                <c:ptCount val="2"/>
                <c:pt idx="0">
                  <c:v>45</c:v>
                </c:pt>
                <c:pt idx="1">
                  <c:v>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 algn="ctr" rtl="0">
            <a:defRPr lang="ru-RU" sz="1600" b="1" i="0" u="none" strike="noStrike" kern="1200" baseline="0">
              <a:solidFill>
                <a:srgbClr val="14981A"/>
              </a:solidFill>
              <a:latin typeface="Arial Black" panose="020B0A040201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Лист1!$G$2</c:f>
              <c:strCache>
                <c:ptCount val="1"/>
                <c:pt idx="0">
                  <c:v>в объеме отгруженных товаров собственного производства, выполненных работ и услуг собственными силами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D1F3A3"/>
              </a:solidFill>
            </c:spPr>
          </c:dPt>
          <c:dPt>
            <c:idx val="1"/>
            <c:bubble3D val="0"/>
            <c:spPr>
              <a:solidFill>
                <a:srgbClr val="7B00F6"/>
              </a:solidFill>
            </c:spPr>
          </c:dPt>
          <c:dLbls>
            <c:dLbl>
              <c:idx val="0"/>
              <c:layout>
                <c:manualLayout>
                  <c:x val="-0.19260517360762799"/>
                  <c:y val="2.1486868335384119E-2"/>
                </c:manualLayout>
              </c:layout>
              <c:tx>
                <c:rich>
                  <a:bodyPr/>
                  <a:lstStyle/>
                  <a:p>
                    <a:r>
                      <a:rPr lang="ru-RU" sz="1500" b="1" i="0" u="none" strike="noStrike" kern="1200" baseline="0">
                        <a:solidFill>
                          <a:srgbClr val="6600CC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rPr>
                      <a:t>42 %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delete val="1"/>
            </c:dLbl>
            <c:txPr>
              <a:bodyPr/>
              <a:lstStyle/>
              <a:p>
                <a:pPr algn="ctr">
                  <a:defRPr lang="ru-RU" sz="1500" b="1" i="0" u="none" strike="noStrike" kern="1200" baseline="0">
                    <a:solidFill>
                      <a:srgbClr val="6600CC"/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val>
            <c:numRef>
              <c:f>Лист1!$G$3:$G$4</c:f>
              <c:numCache>
                <c:formatCode>General</c:formatCode>
                <c:ptCount val="2"/>
                <c:pt idx="0">
                  <c:v>42</c:v>
                </c:pt>
                <c:pt idx="1">
                  <c:v>58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 algn="ctr" rtl="0">
            <a:defRPr lang="ru-RU" sz="1600" b="1" i="0" u="none" strike="noStrike" kern="1200" baseline="0" dirty="0">
              <a:solidFill>
                <a:srgbClr val="14981A"/>
              </a:solidFill>
              <a:latin typeface="Arial Black" panose="020B0A040201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Лист1!$A$27</c:f>
              <c:strCache>
                <c:ptCount val="1"/>
                <c:pt idx="0">
                  <c:v>в объеме проданных товаров несобственного производства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D1F3A3"/>
              </a:solidFill>
            </c:spPr>
          </c:dPt>
          <c:dPt>
            <c:idx val="1"/>
            <c:bubble3D val="0"/>
            <c:spPr>
              <a:solidFill>
                <a:srgbClr val="7B00F6"/>
              </a:solidFill>
            </c:spPr>
          </c:dPt>
          <c:dLbls>
            <c:dLbl>
              <c:idx val="0"/>
              <c:layout>
                <c:manualLayout>
                  <c:x val="-0.18762535489625079"/>
                  <c:y val="-4.5753107204612592E-2"/>
                </c:manualLayout>
              </c:layout>
              <c:tx>
                <c:rich>
                  <a:bodyPr/>
                  <a:lstStyle/>
                  <a:p>
                    <a:r>
                      <a:rPr lang="ru-RU" sz="1500" b="1" i="0" u="none" strike="noStrike" kern="1200" baseline="0">
                        <a:solidFill>
                          <a:srgbClr val="6600CC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rPr>
                      <a:t>50 %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delete val="1"/>
            </c:dLbl>
            <c:txPr>
              <a:bodyPr/>
              <a:lstStyle/>
              <a:p>
                <a:pPr algn="ctr">
                  <a:defRPr lang="ru-RU" sz="1500" b="1" i="0" u="none" strike="noStrike" kern="1200" baseline="0">
                    <a:solidFill>
                      <a:srgbClr val="6600CC"/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val>
            <c:numRef>
              <c:f>Лист1!$A$28:$A$29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 algn="ctr" rtl="0">
            <a:defRPr lang="ru-RU" sz="1600" b="1" i="0" u="none" strike="noStrike" kern="1200" baseline="0">
              <a:solidFill>
                <a:srgbClr val="14981A"/>
              </a:solidFill>
              <a:latin typeface="Arial Black" panose="020B0A040201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Лист1!$F$27</c:f>
              <c:strCache>
                <c:ptCount val="1"/>
                <c:pt idx="0">
                  <c:v>в объеме инвестиций в основной капитал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D1F3A3"/>
              </a:solidFill>
            </c:spPr>
          </c:dPt>
          <c:dPt>
            <c:idx val="1"/>
            <c:bubble3D val="0"/>
            <c:spPr>
              <a:solidFill>
                <a:srgbClr val="7B00F6"/>
              </a:solidFill>
            </c:spPr>
          </c:dPt>
          <c:dLbls>
            <c:dLbl>
              <c:idx val="0"/>
              <c:layout>
                <c:manualLayout>
                  <c:x val="-0.21004677114040157"/>
                  <c:y val="2.081999058928093E-2"/>
                </c:manualLayout>
              </c:layout>
              <c:tx>
                <c:rich>
                  <a:bodyPr/>
                  <a:lstStyle/>
                  <a:p>
                    <a:r>
                      <a:rPr lang="ru-RU" sz="1500" b="1" i="0" u="none" strike="noStrike" kern="1200" baseline="0">
                        <a:solidFill>
                          <a:srgbClr val="6600CC"/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rPr>
                      <a:t>47 %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delete val="1"/>
            </c:dLbl>
            <c:txPr>
              <a:bodyPr/>
              <a:lstStyle/>
              <a:p>
                <a:pPr algn="ctr">
                  <a:defRPr lang="ru-RU" sz="1500" b="1" i="0" u="none" strike="noStrike" kern="1200" baseline="0">
                    <a:solidFill>
                      <a:srgbClr val="6600CC"/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val>
            <c:numRef>
              <c:f>Лист1!$F$28:$F$29</c:f>
              <c:numCache>
                <c:formatCode>General</c:formatCode>
                <c:ptCount val="2"/>
                <c:pt idx="0">
                  <c:v>47</c:v>
                </c:pt>
                <c:pt idx="1">
                  <c:v>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2DF9E3-BD33-4427-912B-2FD0C8D4A205}" type="doc">
      <dgm:prSet loTypeId="urn:microsoft.com/office/officeart/2005/8/layout/lProcess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41907799-18C5-42C6-98B3-2E1C43E17749}">
      <dgm:prSet phldrT="[Текст]" custT="1"/>
      <dgm:spPr>
        <a:solidFill>
          <a:schemeClr val="accent4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r>
            <a:rPr lang="ru-RU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Малые предприятия</a:t>
          </a:r>
        </a:p>
        <a:p>
          <a:pPr algn="ctr"/>
          <a:r>
            <a:rPr lang="ru-RU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(без </a:t>
          </a:r>
          <a:r>
            <a:rPr lang="ru-RU" sz="1600" b="1" dirty="0" err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микропредприятий</a:t>
          </a:r>
          <a:r>
            <a:rPr lang="ru-RU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)</a:t>
          </a:r>
        </a:p>
      </dgm:t>
    </dgm:pt>
    <dgm:pt modelId="{00982D24-AF55-4999-A07F-B41C464C05C1}" type="parTrans" cxnId="{4E05E86C-6E5F-4450-ABB9-D1430DA7C2C3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FB25C9A-49EF-4BC0-A618-F0A3E3F1CB69}" type="sibTrans" cxnId="{4E05E86C-6E5F-4450-ABB9-D1430DA7C2C3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6A95AAE-78DD-4C57-816E-194D91ABB4FC}">
      <dgm:prSet phldrT="[Текст]" custT="1"/>
      <dgm:spPr>
        <a:solidFill>
          <a:srgbClr val="48D684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35</a:t>
          </a:r>
        </a:p>
      </dgm:t>
    </dgm:pt>
    <dgm:pt modelId="{01EECE8B-5A99-438A-8B42-145EFE24CD7C}" type="parTrans" cxnId="{9B3B96E3-8C80-4F6C-85C2-F170F0463F47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949134E-846D-401A-A1AE-C2B1931E96BF}" type="sibTrans" cxnId="{9B3B96E3-8C80-4F6C-85C2-F170F0463F47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738B67-9C7D-4B4E-BE3F-6966D8A4D455}">
      <dgm:prSet phldrT="[Текст]" custT="1"/>
      <dgm:spPr>
        <a:solidFill>
          <a:srgbClr val="48D684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20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85630</a:t>
          </a:r>
        </a:p>
      </dgm:t>
    </dgm:pt>
    <dgm:pt modelId="{7428158A-7D9B-424B-8E30-83ED6925A7C0}" type="parTrans" cxnId="{95F90A4D-2F37-4250-9E7A-DEC043F5CFA6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FBE97D4-B8E4-43D9-8CAF-4722EC58110D}" type="sibTrans" cxnId="{95F90A4D-2F37-4250-9E7A-DEC043F5CFA6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AE8D572-1913-495F-8782-A1EE504ECB2D}">
      <dgm:prSet phldrT="[Текст]" custT="1"/>
      <dgm:spPr>
        <a:solidFill>
          <a:schemeClr val="accent4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 sz="1400" b="1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B48F883-7086-44A8-881A-E7D3A17BC288}" type="parTrans" cxnId="{32108308-B1B9-4738-A0A2-801B13A52F10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58953D9-5C21-425D-B001-84EF5FEDA481}" type="sibTrans" cxnId="{32108308-B1B9-4738-A0A2-801B13A52F10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ACE1A40-2E6A-49FD-969D-B03E5A5809F1}">
      <dgm:prSet phldrT="[Текст]" custT="1"/>
      <dgm:spPr>
        <a:solidFill>
          <a:srgbClr val="92D05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Средняя численность работников, человек</a:t>
          </a:r>
        </a:p>
      </dgm:t>
    </dgm:pt>
    <dgm:pt modelId="{C26A8252-4E1B-491B-AD4D-1ED307AAFECE}" type="parTrans" cxnId="{DD4E45CB-6F9B-4F97-B4E0-4D29144F5E86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C53D12-AD42-46A9-9DAA-241FC639E921}" type="sibTrans" cxnId="{DD4E45CB-6F9B-4F97-B4E0-4D29144F5E86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DD1DC50-C6A0-43E1-99EE-CFFA1E8C15E6}">
      <dgm:prSet phldrT="[Текст]" custT="1"/>
      <dgm:spPr>
        <a:solidFill>
          <a:srgbClr val="92D05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Оборот, тыс. руб.</a:t>
          </a:r>
        </a:p>
      </dgm:t>
    </dgm:pt>
    <dgm:pt modelId="{76C582A8-1FD9-4BA2-8A8B-69E1CC890BAD}" type="parTrans" cxnId="{3EDB00AB-7EC3-40EA-AD4B-4CF505CC4061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B1984D6-2757-4CD7-96A9-0A9E0E472C7C}" type="sibTrans" cxnId="{3EDB00AB-7EC3-40EA-AD4B-4CF505CC4061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DDFB0F-66D3-4D48-89BF-19C36718F2DB}">
      <dgm:prSet phldrT="[Текст]" custT="1"/>
      <dgm:spPr>
        <a:solidFill>
          <a:schemeClr val="accent4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600" b="1" dirty="0" err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Микропредприятия</a:t>
          </a:r>
          <a:endParaRPr lang="ru-RU" sz="1600" b="1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CE55531-04AB-4469-BA3F-9703D935277F}" type="parTrans" cxnId="{55810FA5-B363-4407-831E-3212F532CD3A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BC60FB-EDB5-4EF1-A3DA-10CD546707E1}" type="sibTrans" cxnId="{55810FA5-B363-4407-831E-3212F532CD3A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00FDBD8-23B8-46EE-9E3A-2A12F5A634CC}">
      <dgm:prSet phldrT="[Текст]" custT="1"/>
      <dgm:spPr>
        <a:solidFill>
          <a:srgbClr val="C3EB46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3</a:t>
          </a:r>
        </a:p>
      </dgm:t>
    </dgm:pt>
    <dgm:pt modelId="{6193AE50-774F-43DA-83FA-7F98CFB93575}" type="parTrans" cxnId="{245EFFE5-6738-46E0-BB79-1E5B43DCAFC4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322AD3F-3EDD-4622-9FAA-0DA26A910A59}" type="sibTrans" cxnId="{245EFFE5-6738-46E0-BB79-1E5B43DCAFC4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97CCDBC-A174-496D-A027-07FF4A4AD546}">
      <dgm:prSet phldrT="[Текст]" custT="1"/>
      <dgm:spPr>
        <a:solidFill>
          <a:srgbClr val="C3EB46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9037</a:t>
          </a:r>
        </a:p>
      </dgm:t>
    </dgm:pt>
    <dgm:pt modelId="{EEF06603-24B7-4029-9E50-37BCACFE7B06}" type="parTrans" cxnId="{7A6C9992-C313-40EB-8E5B-1537A9B94470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E20D9FA-74D9-4934-B81F-1BB0DF6C0854}" type="sibTrans" cxnId="{7A6C9992-C313-40EB-8E5B-1537A9B94470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C68E3A2-202E-4973-9892-3FD70BD8F64F}">
      <dgm:prSet phldrT="[Текст]" custT="1"/>
      <dgm:spPr>
        <a:solidFill>
          <a:srgbClr val="48D684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52747</a:t>
          </a:r>
        </a:p>
      </dgm:t>
    </dgm:pt>
    <dgm:pt modelId="{ED18163D-C3C7-4C51-B8FB-CA3A30EEEC39}" type="parTrans" cxnId="{05F5580F-EBAB-40A3-B3A2-AD235297346A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65887B2-6051-494A-901A-317779A61D05}" type="sibTrans" cxnId="{05F5580F-EBAB-40A3-B3A2-AD235297346A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31A21CB-BD14-49F2-94B0-44CC6CCC0627}">
      <dgm:prSet phldrT="[Текст]" custT="1"/>
      <dgm:spPr>
        <a:solidFill>
          <a:srgbClr val="48D684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32883</a:t>
          </a:r>
        </a:p>
      </dgm:t>
    </dgm:pt>
    <dgm:pt modelId="{4C0165CE-DD63-40C0-851E-A87B857B595C}" type="parTrans" cxnId="{A2F232D9-0EFE-4E74-8A0B-19D173C7B678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EBCBA1-E6AB-4947-B10F-E9EA9D859728}" type="sibTrans" cxnId="{A2F232D9-0EFE-4E74-8A0B-19D173C7B678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771F501-5780-496E-9CB2-464D37E4CB8A}">
      <dgm:prSet phldrT="[Текст]" custT="1"/>
      <dgm:spPr>
        <a:solidFill>
          <a:srgbClr val="48D684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4876</a:t>
          </a:r>
        </a:p>
      </dgm:t>
    </dgm:pt>
    <dgm:pt modelId="{6953988A-9FF2-447B-B2D5-D63F518E42BA}" type="parTrans" cxnId="{14216301-652C-4689-9B83-4898EE1F919C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35CA83D-4834-41AC-BF68-36334E07427D}" type="sibTrans" cxnId="{14216301-652C-4689-9B83-4898EE1F919C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94FB8E5-F73E-4EA3-B586-0E7BD137DC19}">
      <dgm:prSet phldrT="[Текст]" custT="1"/>
      <dgm:spPr>
        <a:solidFill>
          <a:srgbClr val="92D05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Инвестиции в основной капитал (в части новых и </a:t>
          </a:r>
          <a:r>
            <a:rPr lang="ru-RU" sz="10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приобретённых </a:t>
          </a:r>
          <a:r>
            <a:rPr lang="ru-RU" sz="1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по импорту основных средств), тыс. руб.</a:t>
          </a:r>
        </a:p>
      </dgm:t>
    </dgm:pt>
    <dgm:pt modelId="{89668971-7715-4DA3-B253-5B0442E16650}" type="parTrans" cxnId="{FD9B4A21-7FBF-4E21-BDB8-589669CB3AF0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44D061B-A2FB-4150-B91E-F1D91F4E212F}" type="sibTrans" cxnId="{FD9B4A21-7FBF-4E21-BDB8-589669CB3AF0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7F40A5-4319-4026-8EE5-A40DE38887D1}">
      <dgm:prSet phldrT="[Текст]" custT="1"/>
      <dgm:spPr>
        <a:solidFill>
          <a:srgbClr val="92D05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Отгружено товаров собственного производства, выполнено работ и услуг собственными силами (без НДС и акциза), тыс. руб.</a:t>
          </a:r>
        </a:p>
      </dgm:t>
    </dgm:pt>
    <dgm:pt modelId="{718522AF-719B-47B8-9769-A6D0BF878C8C}" type="parTrans" cxnId="{9C617E81-9812-4DE8-AD0D-DD8818E7C3E8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C1A2E4A-69BF-4979-9FBF-9068B06F00DB}" type="sibTrans" cxnId="{9C617E81-9812-4DE8-AD0D-DD8818E7C3E8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71433BA-829A-423A-940A-354EBE6E6C52}">
      <dgm:prSet phldrT="[Текст]" custT="1"/>
      <dgm:spPr>
        <a:solidFill>
          <a:srgbClr val="92D05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Продано товаров несобственного производства (без НДС и акцизов), тыс. руб.</a:t>
          </a:r>
        </a:p>
      </dgm:t>
    </dgm:pt>
    <dgm:pt modelId="{76AF0BEF-C51D-4137-9316-F6E95F0FE44A}" type="parTrans" cxnId="{600975AD-39CE-4DD4-AF8E-FD6241010776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BF6834-4FF0-4C6E-8254-F2200F6C84E2}" type="sibTrans" cxnId="{600975AD-39CE-4DD4-AF8E-FD6241010776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261F567-759C-4189-8242-8C56C4B02D79}">
      <dgm:prSet phldrT="[Текст]" custT="1"/>
      <dgm:spPr>
        <a:solidFill>
          <a:srgbClr val="C3EB46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4903</a:t>
          </a:r>
        </a:p>
      </dgm:t>
    </dgm:pt>
    <dgm:pt modelId="{CCB78E6C-ABCB-41B5-8EF8-819F9ADA03B5}" type="parTrans" cxnId="{49550067-D40D-4A38-9D9E-7F8B06F38E1F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EC6359C-5884-415B-80BB-863D96B4277D}" type="sibTrans" cxnId="{49550067-D40D-4A38-9D9E-7F8B06F38E1F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2D13BA8-EBF5-40CA-8ABC-5554C0DECABD}">
      <dgm:prSet phldrT="[Текст]" custT="1"/>
      <dgm:spPr>
        <a:solidFill>
          <a:srgbClr val="C3EB46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4134</a:t>
          </a:r>
        </a:p>
      </dgm:t>
    </dgm:pt>
    <dgm:pt modelId="{0E5E34E6-116D-4FF4-942D-FD9F9E5DF145}" type="parTrans" cxnId="{CFB7B715-AAA8-41F3-B1A6-22ECAB0A85A3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5808AEF-88CB-4AA7-B5D4-9E940A7CBC05}" type="sibTrans" cxnId="{CFB7B715-AAA8-41F3-B1A6-22ECAB0A85A3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AD2224E-D00F-4F7A-B4EC-F9CD0E63F502}">
      <dgm:prSet phldrT="[Текст]" custT="1"/>
      <dgm:spPr>
        <a:solidFill>
          <a:srgbClr val="C3EB46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547</a:t>
          </a:r>
        </a:p>
      </dgm:t>
    </dgm:pt>
    <dgm:pt modelId="{7C8458AF-BE07-45BF-8357-2A2763026DEB}" type="parTrans" cxnId="{03C3B40E-DA55-4C51-8DAC-B4AB6310AF4A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5FE50BF-6898-4CB8-B8DA-28FC057E5B13}" type="sibTrans" cxnId="{03C3B40E-DA55-4C51-8DAC-B4AB6310AF4A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C8344E4-4935-4752-82A8-9324F6F2213D}">
      <dgm:prSet phldrT="[Текст]" custT="1"/>
      <dgm:spPr>
        <a:solidFill>
          <a:srgbClr val="48D684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 sz="2000" b="1" dirty="0">
            <a:solidFill>
              <a:srgbClr val="C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53B4D9-A1EE-43E3-A4CC-E88DF7053D2E}" type="parTrans" cxnId="{199B0ABF-E8B4-4546-82F4-7AC7351CF3BC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887AFBD-D1F7-4AEB-8BFC-8F27CEE18F20}" type="sibTrans" cxnId="{199B0ABF-E8B4-4546-82F4-7AC7351CF3BC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58D9A73-17C9-4FFD-9DD9-13C9D6494800}">
      <dgm:prSet phldrT="[Текст]" custT="1"/>
      <dgm:spPr>
        <a:solidFill>
          <a:srgbClr val="92D05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0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Удельный вес отгруженной продукции в обороте, %</a:t>
          </a:r>
          <a:endParaRPr lang="ru-RU" sz="1000" b="1" dirty="0">
            <a:solidFill>
              <a:srgbClr val="C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FFFBF1-75F5-40BB-954A-68F769E6872D}" type="parTrans" cxnId="{8E095D86-EBAA-4CB1-8CCA-75EAD1547E44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EBBB9BB-A6F5-49F5-B3D6-E30D6D666465}" type="sibTrans" cxnId="{8E095D86-EBAA-4CB1-8CCA-75EAD1547E44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6C18D05-2FBC-401D-9DBF-913F63BFEDC1}">
      <dgm:prSet phldrT="[Текст]" custT="1"/>
      <dgm:spPr>
        <a:solidFill>
          <a:srgbClr val="C3EB46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20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54.3</a:t>
          </a:r>
          <a:endParaRPr lang="ru-RU" sz="2000" b="1" dirty="0">
            <a:solidFill>
              <a:srgbClr val="C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206094-CB9A-41C9-83C5-C8E61DB68B9C}" type="parTrans" cxnId="{731B3C9B-11FD-416F-9CF4-43ED3065C57C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302A9B7-C1C1-45EF-B9FB-EA1BA24C7E28}" type="sibTrans" cxnId="{731B3C9B-11FD-416F-9CF4-43ED3065C57C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DC8012-E246-4158-9C52-DFED93A2C4F3}" type="pres">
      <dgm:prSet presAssocID="{1D2DF9E3-BD33-4427-912B-2FD0C8D4A205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475C147-155B-4B20-A921-73156757F45F}" type="pres">
      <dgm:prSet presAssocID="{41907799-18C5-42C6-98B3-2E1C43E17749}" presName="compNode" presStyleCnt="0"/>
      <dgm:spPr/>
    </dgm:pt>
    <dgm:pt modelId="{9922E2A8-0586-48AF-84D6-87FA7168EBCA}" type="pres">
      <dgm:prSet presAssocID="{41907799-18C5-42C6-98B3-2E1C43E17749}" presName="aNode" presStyleLbl="bgShp" presStyleIdx="0" presStyleCnt="3" custScaleY="92777"/>
      <dgm:spPr/>
      <dgm:t>
        <a:bodyPr/>
        <a:lstStyle/>
        <a:p>
          <a:endParaRPr lang="ru-RU"/>
        </a:p>
      </dgm:t>
    </dgm:pt>
    <dgm:pt modelId="{611BE383-D212-4B3B-954E-DE4ADDC794C1}" type="pres">
      <dgm:prSet presAssocID="{41907799-18C5-42C6-98B3-2E1C43E17749}" presName="textNode" presStyleLbl="bgShp" presStyleIdx="0" presStyleCnt="3"/>
      <dgm:spPr/>
      <dgm:t>
        <a:bodyPr/>
        <a:lstStyle/>
        <a:p>
          <a:endParaRPr lang="ru-RU"/>
        </a:p>
      </dgm:t>
    </dgm:pt>
    <dgm:pt modelId="{15754F69-57DC-4A30-9D74-FCDB0F60A804}" type="pres">
      <dgm:prSet presAssocID="{41907799-18C5-42C6-98B3-2E1C43E17749}" presName="compChildNode" presStyleCnt="0"/>
      <dgm:spPr/>
    </dgm:pt>
    <dgm:pt modelId="{9C4ABC55-0692-4F65-AA70-E436880BB56A}" type="pres">
      <dgm:prSet presAssocID="{41907799-18C5-42C6-98B3-2E1C43E17749}" presName="theInnerList" presStyleCnt="0"/>
      <dgm:spPr/>
    </dgm:pt>
    <dgm:pt modelId="{0C16AA8A-29C1-44C7-B298-F484826BF8D0}" type="pres">
      <dgm:prSet presAssocID="{C6A95AAE-78DD-4C57-816E-194D91ABB4FC}" presName="childNode" presStyleLbl="node1" presStyleIdx="0" presStyleCnt="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7841BC-064B-4A02-B0F5-2E1CD96FC606}" type="pres">
      <dgm:prSet presAssocID="{C6A95AAE-78DD-4C57-816E-194D91ABB4FC}" presName="aSpace2" presStyleCnt="0"/>
      <dgm:spPr/>
    </dgm:pt>
    <dgm:pt modelId="{6FDDD723-B0EB-4764-AF7A-F223D817848A}" type="pres">
      <dgm:prSet presAssocID="{D7738B67-9C7D-4B4E-BE3F-6966D8A4D455}" presName="childNode" presStyleLbl="node1" presStyleIdx="1" presStyleCnt="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B922E8-5404-4048-B188-7D3A899B9679}" type="pres">
      <dgm:prSet presAssocID="{D7738B67-9C7D-4B4E-BE3F-6966D8A4D455}" presName="aSpace2" presStyleCnt="0"/>
      <dgm:spPr/>
    </dgm:pt>
    <dgm:pt modelId="{9DDBF22F-60DD-4917-A51D-C08EE0C551E4}" type="pres">
      <dgm:prSet presAssocID="{1C68E3A2-202E-4973-9892-3FD70BD8F64F}" presName="childNode" presStyleLbl="node1" presStyleIdx="2" presStyleCnt="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34266E-7B1E-4CAC-9F15-6F1791BB6E09}" type="pres">
      <dgm:prSet presAssocID="{1C68E3A2-202E-4973-9892-3FD70BD8F64F}" presName="aSpace2" presStyleCnt="0"/>
      <dgm:spPr/>
    </dgm:pt>
    <dgm:pt modelId="{9E021A59-57C3-4422-9589-29AAAFB644EF}" type="pres">
      <dgm:prSet presAssocID="{DC8344E4-4935-4752-82A8-9324F6F2213D}" presName="childNode" presStyleLbl="node1" presStyleIdx="3" presStyleCnt="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1C789B-74A2-4CAA-B31C-368C05C76304}" type="pres">
      <dgm:prSet presAssocID="{DC8344E4-4935-4752-82A8-9324F6F2213D}" presName="aSpace2" presStyleCnt="0"/>
      <dgm:spPr/>
    </dgm:pt>
    <dgm:pt modelId="{24076412-4CC7-4105-9ADA-C710525BFBB1}" type="pres">
      <dgm:prSet presAssocID="{831A21CB-BD14-49F2-94B0-44CC6CCC0627}" presName="childNode" presStyleLbl="node1" presStyleIdx="4" presStyleCnt="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332791-D234-46E8-99ED-CF27D868DD2B}" type="pres">
      <dgm:prSet presAssocID="{831A21CB-BD14-49F2-94B0-44CC6CCC0627}" presName="aSpace2" presStyleCnt="0"/>
      <dgm:spPr/>
    </dgm:pt>
    <dgm:pt modelId="{2AAA6EEB-C540-4F0E-A5C3-40132A6C63C1}" type="pres">
      <dgm:prSet presAssocID="{2771F501-5780-496E-9CB2-464D37E4CB8A}" presName="childNode" presStyleLbl="node1" presStyleIdx="5" presStyleCnt="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B877C5-F915-4773-A086-B397FA3CADBE}" type="pres">
      <dgm:prSet presAssocID="{41907799-18C5-42C6-98B3-2E1C43E17749}" presName="aSpace" presStyleCnt="0"/>
      <dgm:spPr/>
    </dgm:pt>
    <dgm:pt modelId="{20870F6E-737E-4DA0-BD24-F8CA1C505727}" type="pres">
      <dgm:prSet presAssocID="{0AE8D572-1913-495F-8782-A1EE504ECB2D}" presName="compNode" presStyleCnt="0"/>
      <dgm:spPr/>
    </dgm:pt>
    <dgm:pt modelId="{AE2F9FF4-207C-4DBE-9D6C-DF033BB02A55}" type="pres">
      <dgm:prSet presAssocID="{0AE8D572-1913-495F-8782-A1EE504ECB2D}" presName="aNode" presStyleLbl="bgShp" presStyleIdx="1" presStyleCnt="3" custScaleY="92777" custLinFactNeighborY="-295"/>
      <dgm:spPr/>
      <dgm:t>
        <a:bodyPr/>
        <a:lstStyle/>
        <a:p>
          <a:endParaRPr lang="ru-RU"/>
        </a:p>
      </dgm:t>
    </dgm:pt>
    <dgm:pt modelId="{16C12F51-B7C4-4792-A08F-3F7F6D4976CB}" type="pres">
      <dgm:prSet presAssocID="{0AE8D572-1913-495F-8782-A1EE504ECB2D}" presName="textNode" presStyleLbl="bgShp" presStyleIdx="1" presStyleCnt="3"/>
      <dgm:spPr/>
      <dgm:t>
        <a:bodyPr/>
        <a:lstStyle/>
        <a:p>
          <a:endParaRPr lang="ru-RU"/>
        </a:p>
      </dgm:t>
    </dgm:pt>
    <dgm:pt modelId="{1BC621DC-F9F5-4054-B1B2-67C0F6FF760C}" type="pres">
      <dgm:prSet presAssocID="{0AE8D572-1913-495F-8782-A1EE504ECB2D}" presName="compChildNode" presStyleCnt="0"/>
      <dgm:spPr/>
    </dgm:pt>
    <dgm:pt modelId="{50C6F017-4BF6-40FF-9F18-17E460AB43D6}" type="pres">
      <dgm:prSet presAssocID="{0AE8D572-1913-495F-8782-A1EE504ECB2D}" presName="theInnerList" presStyleCnt="0"/>
      <dgm:spPr/>
    </dgm:pt>
    <dgm:pt modelId="{E6F6B601-D115-4D3F-BB67-EC3139BE084A}" type="pres">
      <dgm:prSet presAssocID="{AACE1A40-2E6A-49FD-969D-B03E5A5809F1}" presName="childNode" presStyleLbl="node1" presStyleIdx="6" presStyleCnt="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207A0C-F04B-4A0E-B05C-E4CC082F7D9A}" type="pres">
      <dgm:prSet presAssocID="{AACE1A40-2E6A-49FD-969D-B03E5A5809F1}" presName="aSpace2" presStyleCnt="0"/>
      <dgm:spPr/>
    </dgm:pt>
    <dgm:pt modelId="{C972D789-DCB9-4C35-8903-424138AF5B60}" type="pres">
      <dgm:prSet presAssocID="{6DD1DC50-C6A0-43E1-99EE-CFFA1E8C15E6}" presName="childNode" presStyleLbl="node1" presStyleIdx="7" presStyleCnt="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AFE0FE-FF2B-4A9E-942C-60C3AD2A10C2}" type="pres">
      <dgm:prSet presAssocID="{6DD1DC50-C6A0-43E1-99EE-CFFA1E8C15E6}" presName="aSpace2" presStyleCnt="0"/>
      <dgm:spPr/>
    </dgm:pt>
    <dgm:pt modelId="{B9DE8757-6A76-4E2D-ABED-9CFE446D238C}" type="pres">
      <dgm:prSet presAssocID="{D77F40A5-4319-4026-8EE5-A40DE38887D1}" presName="childNode" presStyleLbl="node1" presStyleIdx="8" presStyleCnt="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40DC21-88B8-4436-9D50-6E34CB12D7BD}" type="pres">
      <dgm:prSet presAssocID="{D77F40A5-4319-4026-8EE5-A40DE38887D1}" presName="aSpace2" presStyleCnt="0"/>
      <dgm:spPr/>
    </dgm:pt>
    <dgm:pt modelId="{E8E42C9E-C62E-49D3-82BB-66728971954F}" type="pres">
      <dgm:prSet presAssocID="{358D9A73-17C9-4FFD-9DD9-13C9D6494800}" presName="childNode" presStyleLbl="node1" presStyleIdx="9" presStyleCnt="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75B0ED-1D66-4E2A-AE89-B93FE9D3FEBE}" type="pres">
      <dgm:prSet presAssocID="{358D9A73-17C9-4FFD-9DD9-13C9D6494800}" presName="aSpace2" presStyleCnt="0"/>
      <dgm:spPr/>
    </dgm:pt>
    <dgm:pt modelId="{48DB4F3C-83AB-4B26-92ED-D81F0FB63EFA}" type="pres">
      <dgm:prSet presAssocID="{071433BA-829A-423A-940A-354EBE6E6C52}" presName="childNode" presStyleLbl="node1" presStyleIdx="10" presStyleCnt="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734B59-B6AA-4910-99F2-5C37FE975A6E}" type="pres">
      <dgm:prSet presAssocID="{071433BA-829A-423A-940A-354EBE6E6C52}" presName="aSpace2" presStyleCnt="0"/>
      <dgm:spPr/>
    </dgm:pt>
    <dgm:pt modelId="{41C0FE2C-166C-4BC7-AA5F-79ADBCC2129A}" type="pres">
      <dgm:prSet presAssocID="{594FB8E5-F73E-4EA3-B586-0E7BD137DC19}" presName="childNode" presStyleLbl="node1" presStyleIdx="11" presStyleCnt="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03F7F4-FD18-4E25-A347-3F422EF23A8C}" type="pres">
      <dgm:prSet presAssocID="{0AE8D572-1913-495F-8782-A1EE504ECB2D}" presName="aSpace" presStyleCnt="0"/>
      <dgm:spPr/>
    </dgm:pt>
    <dgm:pt modelId="{3725714A-68BF-4BD1-8001-85921C14A9FC}" type="pres">
      <dgm:prSet presAssocID="{EDDDFB0F-66D3-4D48-89BF-19C36718F2DB}" presName="compNode" presStyleCnt="0"/>
      <dgm:spPr/>
    </dgm:pt>
    <dgm:pt modelId="{5F3544F9-12F9-4562-8BC3-EDD559D4CE17}" type="pres">
      <dgm:prSet presAssocID="{EDDDFB0F-66D3-4D48-89BF-19C36718F2DB}" presName="aNode" presStyleLbl="bgShp" presStyleIdx="2" presStyleCnt="3" custScaleY="91707"/>
      <dgm:spPr/>
      <dgm:t>
        <a:bodyPr/>
        <a:lstStyle/>
        <a:p>
          <a:endParaRPr lang="ru-RU"/>
        </a:p>
      </dgm:t>
    </dgm:pt>
    <dgm:pt modelId="{4830C659-3B85-4596-9C00-DA6093D0EE1B}" type="pres">
      <dgm:prSet presAssocID="{EDDDFB0F-66D3-4D48-89BF-19C36718F2DB}" presName="textNode" presStyleLbl="bgShp" presStyleIdx="2" presStyleCnt="3"/>
      <dgm:spPr/>
      <dgm:t>
        <a:bodyPr/>
        <a:lstStyle/>
        <a:p>
          <a:endParaRPr lang="ru-RU"/>
        </a:p>
      </dgm:t>
    </dgm:pt>
    <dgm:pt modelId="{43E745C5-0CED-4475-824C-2F959EC2D5D9}" type="pres">
      <dgm:prSet presAssocID="{EDDDFB0F-66D3-4D48-89BF-19C36718F2DB}" presName="compChildNode" presStyleCnt="0"/>
      <dgm:spPr/>
    </dgm:pt>
    <dgm:pt modelId="{429FD69A-88C7-4155-8114-1210CA81D558}" type="pres">
      <dgm:prSet presAssocID="{EDDDFB0F-66D3-4D48-89BF-19C36718F2DB}" presName="theInnerList" presStyleCnt="0"/>
      <dgm:spPr/>
    </dgm:pt>
    <dgm:pt modelId="{6CD605FE-FE0E-46FC-8942-F052C6E9487B}" type="pres">
      <dgm:prSet presAssocID="{100FDBD8-23B8-46EE-9E3A-2A12F5A634CC}" presName="childNode" presStyleLbl="node1" presStyleIdx="12" presStyleCnt="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78017E-2D82-4D10-A46E-A2CB273D81C1}" type="pres">
      <dgm:prSet presAssocID="{100FDBD8-23B8-46EE-9E3A-2A12F5A634CC}" presName="aSpace2" presStyleCnt="0"/>
      <dgm:spPr/>
    </dgm:pt>
    <dgm:pt modelId="{7001AEE2-C25B-4FEB-9D89-B786A9C91D72}" type="pres">
      <dgm:prSet presAssocID="{A97CCDBC-A174-496D-A027-07FF4A4AD546}" presName="childNode" presStyleLbl="node1" presStyleIdx="13" presStyleCnt="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53E026-AFF7-422E-B5EC-DCE640058E1D}" type="pres">
      <dgm:prSet presAssocID="{A97CCDBC-A174-496D-A027-07FF4A4AD546}" presName="aSpace2" presStyleCnt="0"/>
      <dgm:spPr/>
    </dgm:pt>
    <dgm:pt modelId="{E27D60B6-5ADF-4D8E-BE29-47CE673BC0B3}" type="pres">
      <dgm:prSet presAssocID="{F261F567-759C-4189-8242-8C56C4B02D79}" presName="childNode" presStyleLbl="node1" presStyleIdx="14" presStyleCnt="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5E17C9-76A2-4621-8792-35E45B30E49B}" type="pres">
      <dgm:prSet presAssocID="{F261F567-759C-4189-8242-8C56C4B02D79}" presName="aSpace2" presStyleCnt="0"/>
      <dgm:spPr/>
    </dgm:pt>
    <dgm:pt modelId="{AFBA7F6A-A38B-4DFA-9DAB-C4F6E7928B95}" type="pres">
      <dgm:prSet presAssocID="{56C18D05-2FBC-401D-9DBF-913F63BFEDC1}" presName="childNode" presStyleLbl="node1" presStyleIdx="15" presStyleCnt="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AD4752-37D8-4824-8047-B98D211D2BDE}" type="pres">
      <dgm:prSet presAssocID="{56C18D05-2FBC-401D-9DBF-913F63BFEDC1}" presName="aSpace2" presStyleCnt="0"/>
      <dgm:spPr/>
    </dgm:pt>
    <dgm:pt modelId="{E6309900-5AC0-4795-A123-6E6C1B33B653}" type="pres">
      <dgm:prSet presAssocID="{B2D13BA8-EBF5-40CA-8ABC-5554C0DECABD}" presName="childNode" presStyleLbl="node1" presStyleIdx="16" presStyleCnt="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46A4C6-8715-4AB1-AEC3-2103925A2234}" type="pres">
      <dgm:prSet presAssocID="{B2D13BA8-EBF5-40CA-8ABC-5554C0DECABD}" presName="aSpace2" presStyleCnt="0"/>
      <dgm:spPr/>
    </dgm:pt>
    <dgm:pt modelId="{129AEDBF-B79F-44F1-AE80-188BC87C01C0}" type="pres">
      <dgm:prSet presAssocID="{DAD2224E-D00F-4F7A-B4EC-F9CD0E63F502}" presName="childNode" presStyleLbl="node1" presStyleIdx="17" presStyleCnt="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CC6A1E9-1A72-4ACA-A03C-A7EF6DFA16D4}" type="presOf" srcId="{100FDBD8-23B8-46EE-9E3A-2A12F5A634CC}" destId="{6CD605FE-FE0E-46FC-8942-F052C6E9487B}" srcOrd="0" destOrd="0" presId="urn:microsoft.com/office/officeart/2005/8/layout/lProcess2"/>
    <dgm:cxn modelId="{073372AC-986F-4680-A5E2-7B8D6B6032E2}" type="presOf" srcId="{1C68E3A2-202E-4973-9892-3FD70BD8F64F}" destId="{9DDBF22F-60DD-4917-A51D-C08EE0C551E4}" srcOrd="0" destOrd="0" presId="urn:microsoft.com/office/officeart/2005/8/layout/lProcess2"/>
    <dgm:cxn modelId="{55810FA5-B363-4407-831E-3212F532CD3A}" srcId="{1D2DF9E3-BD33-4427-912B-2FD0C8D4A205}" destId="{EDDDFB0F-66D3-4D48-89BF-19C36718F2DB}" srcOrd="2" destOrd="0" parTransId="{5CE55531-04AB-4469-BA3F-9703D935277F}" sibTransId="{8FBC60FB-EDB5-4EF1-A3DA-10CD546707E1}"/>
    <dgm:cxn modelId="{7A6C9992-C313-40EB-8E5B-1537A9B94470}" srcId="{EDDDFB0F-66D3-4D48-89BF-19C36718F2DB}" destId="{A97CCDBC-A174-496D-A027-07FF4A4AD546}" srcOrd="1" destOrd="0" parTransId="{EEF06603-24B7-4029-9E50-37BCACFE7B06}" sibTransId="{7E20D9FA-74D9-4934-B81F-1BB0DF6C0854}"/>
    <dgm:cxn modelId="{CFB7B715-AAA8-41F3-B1A6-22ECAB0A85A3}" srcId="{EDDDFB0F-66D3-4D48-89BF-19C36718F2DB}" destId="{B2D13BA8-EBF5-40CA-8ABC-5554C0DECABD}" srcOrd="4" destOrd="0" parTransId="{0E5E34E6-116D-4FF4-942D-FD9F9E5DF145}" sibTransId="{95808AEF-88CB-4AA7-B5D4-9E940A7CBC05}"/>
    <dgm:cxn modelId="{AF2A9F8C-9893-44AD-A11B-F84051BF329D}" type="presOf" srcId="{0AE8D572-1913-495F-8782-A1EE504ECB2D}" destId="{AE2F9FF4-207C-4DBE-9D6C-DF033BB02A55}" srcOrd="0" destOrd="0" presId="urn:microsoft.com/office/officeart/2005/8/layout/lProcess2"/>
    <dgm:cxn modelId="{859340C6-DDF7-4D2B-97A3-58A5E7A7C525}" type="presOf" srcId="{56C18D05-2FBC-401D-9DBF-913F63BFEDC1}" destId="{AFBA7F6A-A38B-4DFA-9DAB-C4F6E7928B95}" srcOrd="0" destOrd="0" presId="urn:microsoft.com/office/officeart/2005/8/layout/lProcess2"/>
    <dgm:cxn modelId="{14216301-652C-4689-9B83-4898EE1F919C}" srcId="{41907799-18C5-42C6-98B3-2E1C43E17749}" destId="{2771F501-5780-496E-9CB2-464D37E4CB8A}" srcOrd="5" destOrd="0" parTransId="{6953988A-9FF2-447B-B2D5-D63F518E42BA}" sibTransId="{435CA83D-4834-41AC-BF68-36334E07427D}"/>
    <dgm:cxn modelId="{CD758125-AD33-486F-8EE3-05F61FBF9224}" type="presOf" srcId="{1D2DF9E3-BD33-4427-912B-2FD0C8D4A205}" destId="{0DDC8012-E246-4158-9C52-DFED93A2C4F3}" srcOrd="0" destOrd="0" presId="urn:microsoft.com/office/officeart/2005/8/layout/lProcess2"/>
    <dgm:cxn modelId="{245FB223-AC27-4E5C-8FD4-86638ABB6E13}" type="presOf" srcId="{41907799-18C5-42C6-98B3-2E1C43E17749}" destId="{611BE383-D212-4B3B-954E-DE4ADDC794C1}" srcOrd="1" destOrd="0" presId="urn:microsoft.com/office/officeart/2005/8/layout/lProcess2"/>
    <dgm:cxn modelId="{283593F3-585A-4C91-929F-B865FDE13315}" type="presOf" srcId="{D77F40A5-4319-4026-8EE5-A40DE38887D1}" destId="{B9DE8757-6A76-4E2D-ABED-9CFE446D238C}" srcOrd="0" destOrd="0" presId="urn:microsoft.com/office/officeart/2005/8/layout/lProcess2"/>
    <dgm:cxn modelId="{205253AE-A9E9-430D-A690-C6FDBF864122}" type="presOf" srcId="{F261F567-759C-4189-8242-8C56C4B02D79}" destId="{E27D60B6-5ADF-4D8E-BE29-47CE673BC0B3}" srcOrd="0" destOrd="0" presId="urn:microsoft.com/office/officeart/2005/8/layout/lProcess2"/>
    <dgm:cxn modelId="{49550067-D40D-4A38-9D9E-7F8B06F38E1F}" srcId="{EDDDFB0F-66D3-4D48-89BF-19C36718F2DB}" destId="{F261F567-759C-4189-8242-8C56C4B02D79}" srcOrd="2" destOrd="0" parTransId="{CCB78E6C-ABCB-41B5-8EF8-819F9ADA03B5}" sibTransId="{9EC6359C-5884-415B-80BB-863D96B4277D}"/>
    <dgm:cxn modelId="{199B0ABF-E8B4-4546-82F4-7AC7351CF3BC}" srcId="{41907799-18C5-42C6-98B3-2E1C43E17749}" destId="{DC8344E4-4935-4752-82A8-9324F6F2213D}" srcOrd="3" destOrd="0" parTransId="{D053B4D9-A1EE-43E3-A4CC-E88DF7053D2E}" sibTransId="{E887AFBD-D1F7-4AEB-8BFC-8F27CEE18F20}"/>
    <dgm:cxn modelId="{B451C398-BF76-4015-91D2-C056FBF0E9AA}" type="presOf" srcId="{EDDDFB0F-66D3-4D48-89BF-19C36718F2DB}" destId="{4830C659-3B85-4596-9C00-DA6093D0EE1B}" srcOrd="1" destOrd="0" presId="urn:microsoft.com/office/officeart/2005/8/layout/lProcess2"/>
    <dgm:cxn modelId="{600975AD-39CE-4DD4-AF8E-FD6241010776}" srcId="{0AE8D572-1913-495F-8782-A1EE504ECB2D}" destId="{071433BA-829A-423A-940A-354EBE6E6C52}" srcOrd="4" destOrd="0" parTransId="{76AF0BEF-C51D-4137-9316-F6E95F0FE44A}" sibTransId="{40BF6834-4FF0-4C6E-8254-F2200F6C84E2}"/>
    <dgm:cxn modelId="{9B3B96E3-8C80-4F6C-85C2-F170F0463F47}" srcId="{41907799-18C5-42C6-98B3-2E1C43E17749}" destId="{C6A95AAE-78DD-4C57-816E-194D91ABB4FC}" srcOrd="0" destOrd="0" parTransId="{01EECE8B-5A99-438A-8B42-145EFE24CD7C}" sibTransId="{C949134E-846D-401A-A1AE-C2B1931E96BF}"/>
    <dgm:cxn modelId="{731B3C9B-11FD-416F-9CF4-43ED3065C57C}" srcId="{EDDDFB0F-66D3-4D48-89BF-19C36718F2DB}" destId="{56C18D05-2FBC-401D-9DBF-913F63BFEDC1}" srcOrd="3" destOrd="0" parTransId="{EB206094-CB9A-41C9-83C5-C8E61DB68B9C}" sibTransId="{6302A9B7-C1C1-45EF-B9FB-EA1BA24C7E28}"/>
    <dgm:cxn modelId="{C396B01A-BEAB-49E4-A188-39F021905AAB}" type="presOf" srcId="{2771F501-5780-496E-9CB2-464D37E4CB8A}" destId="{2AAA6EEB-C540-4F0E-A5C3-40132A6C63C1}" srcOrd="0" destOrd="0" presId="urn:microsoft.com/office/officeart/2005/8/layout/lProcess2"/>
    <dgm:cxn modelId="{67B65A8D-594A-4761-8BA0-7945F7112E6E}" type="presOf" srcId="{0AE8D572-1913-495F-8782-A1EE504ECB2D}" destId="{16C12F51-B7C4-4792-A08F-3F7F6D4976CB}" srcOrd="1" destOrd="0" presId="urn:microsoft.com/office/officeart/2005/8/layout/lProcess2"/>
    <dgm:cxn modelId="{675DAA7D-107B-4AEA-8279-DB7A741980AA}" type="presOf" srcId="{DC8344E4-4935-4752-82A8-9324F6F2213D}" destId="{9E021A59-57C3-4422-9589-29AAAFB644EF}" srcOrd="0" destOrd="0" presId="urn:microsoft.com/office/officeart/2005/8/layout/lProcess2"/>
    <dgm:cxn modelId="{E7324287-A55E-4A73-991E-C133A7E1F454}" type="presOf" srcId="{B2D13BA8-EBF5-40CA-8ABC-5554C0DECABD}" destId="{E6309900-5AC0-4795-A123-6E6C1B33B653}" srcOrd="0" destOrd="0" presId="urn:microsoft.com/office/officeart/2005/8/layout/lProcess2"/>
    <dgm:cxn modelId="{FCE49752-1D2E-4042-BABD-7ACD173AE9E9}" type="presOf" srcId="{DAD2224E-D00F-4F7A-B4EC-F9CD0E63F502}" destId="{129AEDBF-B79F-44F1-AE80-188BC87C01C0}" srcOrd="0" destOrd="0" presId="urn:microsoft.com/office/officeart/2005/8/layout/lProcess2"/>
    <dgm:cxn modelId="{3EDB00AB-7EC3-40EA-AD4B-4CF505CC4061}" srcId="{0AE8D572-1913-495F-8782-A1EE504ECB2D}" destId="{6DD1DC50-C6A0-43E1-99EE-CFFA1E8C15E6}" srcOrd="1" destOrd="0" parTransId="{76C582A8-1FD9-4BA2-8A8B-69E1CC890BAD}" sibTransId="{3B1984D6-2757-4CD7-96A9-0A9E0E472C7C}"/>
    <dgm:cxn modelId="{8E095D86-EBAA-4CB1-8CCA-75EAD1547E44}" srcId="{0AE8D572-1913-495F-8782-A1EE504ECB2D}" destId="{358D9A73-17C9-4FFD-9DD9-13C9D6494800}" srcOrd="3" destOrd="0" parTransId="{D0FFFBF1-75F5-40BB-954A-68F769E6872D}" sibTransId="{EEBBB9BB-A6F5-49F5-B3D6-E30D6D666465}"/>
    <dgm:cxn modelId="{74774D52-E01A-483C-8B47-69BF81BF1CCB}" type="presOf" srcId="{358D9A73-17C9-4FFD-9DD9-13C9D6494800}" destId="{E8E42C9E-C62E-49D3-82BB-66728971954F}" srcOrd="0" destOrd="0" presId="urn:microsoft.com/office/officeart/2005/8/layout/lProcess2"/>
    <dgm:cxn modelId="{3B493FE0-D886-4A4D-B916-D68882C4F715}" type="presOf" srcId="{C6A95AAE-78DD-4C57-816E-194D91ABB4FC}" destId="{0C16AA8A-29C1-44C7-B298-F484826BF8D0}" srcOrd="0" destOrd="0" presId="urn:microsoft.com/office/officeart/2005/8/layout/lProcess2"/>
    <dgm:cxn modelId="{90F94DE4-2DBC-452B-B485-0925CACBF18A}" type="presOf" srcId="{A97CCDBC-A174-496D-A027-07FF4A4AD546}" destId="{7001AEE2-C25B-4FEB-9D89-B786A9C91D72}" srcOrd="0" destOrd="0" presId="urn:microsoft.com/office/officeart/2005/8/layout/lProcess2"/>
    <dgm:cxn modelId="{4E05E86C-6E5F-4450-ABB9-D1430DA7C2C3}" srcId="{1D2DF9E3-BD33-4427-912B-2FD0C8D4A205}" destId="{41907799-18C5-42C6-98B3-2E1C43E17749}" srcOrd="0" destOrd="0" parTransId="{00982D24-AF55-4999-A07F-B41C464C05C1}" sibTransId="{9FB25C9A-49EF-4BC0-A618-F0A3E3F1CB69}"/>
    <dgm:cxn modelId="{AE4F96BD-6E02-42B6-8904-F3441BE54D56}" type="presOf" srcId="{6DD1DC50-C6A0-43E1-99EE-CFFA1E8C15E6}" destId="{C972D789-DCB9-4C35-8903-424138AF5B60}" srcOrd="0" destOrd="0" presId="urn:microsoft.com/office/officeart/2005/8/layout/lProcess2"/>
    <dgm:cxn modelId="{0BD0CC69-4EBB-4362-AFC7-42CF9C5D93FF}" type="presOf" srcId="{41907799-18C5-42C6-98B3-2E1C43E17749}" destId="{9922E2A8-0586-48AF-84D6-87FA7168EBCA}" srcOrd="0" destOrd="0" presId="urn:microsoft.com/office/officeart/2005/8/layout/lProcess2"/>
    <dgm:cxn modelId="{245EFFE5-6738-46E0-BB79-1E5B43DCAFC4}" srcId="{EDDDFB0F-66D3-4D48-89BF-19C36718F2DB}" destId="{100FDBD8-23B8-46EE-9E3A-2A12F5A634CC}" srcOrd="0" destOrd="0" parTransId="{6193AE50-774F-43DA-83FA-7F98CFB93575}" sibTransId="{1322AD3F-3EDD-4622-9FAA-0DA26A910A59}"/>
    <dgm:cxn modelId="{FD9B4A21-7FBF-4E21-BDB8-589669CB3AF0}" srcId="{0AE8D572-1913-495F-8782-A1EE504ECB2D}" destId="{594FB8E5-F73E-4EA3-B586-0E7BD137DC19}" srcOrd="5" destOrd="0" parTransId="{89668971-7715-4DA3-B253-5B0442E16650}" sibTransId="{644D061B-A2FB-4150-B91E-F1D91F4E212F}"/>
    <dgm:cxn modelId="{718F3AD6-3E62-4489-ABE0-9F9C31895EFE}" type="presOf" srcId="{831A21CB-BD14-49F2-94B0-44CC6CCC0627}" destId="{24076412-4CC7-4105-9ADA-C710525BFBB1}" srcOrd="0" destOrd="0" presId="urn:microsoft.com/office/officeart/2005/8/layout/lProcess2"/>
    <dgm:cxn modelId="{DD4E45CB-6F9B-4F97-B4E0-4D29144F5E86}" srcId="{0AE8D572-1913-495F-8782-A1EE504ECB2D}" destId="{AACE1A40-2E6A-49FD-969D-B03E5A5809F1}" srcOrd="0" destOrd="0" parTransId="{C26A8252-4E1B-491B-AD4D-1ED307AAFECE}" sibTransId="{A3C53D12-AD42-46A9-9DAA-241FC639E921}"/>
    <dgm:cxn modelId="{03C3B40E-DA55-4C51-8DAC-B4AB6310AF4A}" srcId="{EDDDFB0F-66D3-4D48-89BF-19C36718F2DB}" destId="{DAD2224E-D00F-4F7A-B4EC-F9CD0E63F502}" srcOrd="5" destOrd="0" parTransId="{7C8458AF-BE07-45BF-8357-2A2763026DEB}" sibTransId="{75FE50BF-6898-4CB8-B8DA-28FC057E5B13}"/>
    <dgm:cxn modelId="{05F5580F-EBAB-40A3-B3A2-AD235297346A}" srcId="{41907799-18C5-42C6-98B3-2E1C43E17749}" destId="{1C68E3A2-202E-4973-9892-3FD70BD8F64F}" srcOrd="2" destOrd="0" parTransId="{ED18163D-C3C7-4C51-B8FB-CA3A30EEEC39}" sibTransId="{D65887B2-6051-494A-901A-317779A61D05}"/>
    <dgm:cxn modelId="{37F2137A-6F53-4CD0-95EA-E95A92EA284F}" type="presOf" srcId="{AACE1A40-2E6A-49FD-969D-B03E5A5809F1}" destId="{E6F6B601-D115-4D3F-BB67-EC3139BE084A}" srcOrd="0" destOrd="0" presId="urn:microsoft.com/office/officeart/2005/8/layout/lProcess2"/>
    <dgm:cxn modelId="{82F40C73-BD41-465E-A343-E643EDC505AA}" type="presOf" srcId="{EDDDFB0F-66D3-4D48-89BF-19C36718F2DB}" destId="{5F3544F9-12F9-4562-8BC3-EDD559D4CE17}" srcOrd="0" destOrd="0" presId="urn:microsoft.com/office/officeart/2005/8/layout/lProcess2"/>
    <dgm:cxn modelId="{32108308-B1B9-4738-A0A2-801B13A52F10}" srcId="{1D2DF9E3-BD33-4427-912B-2FD0C8D4A205}" destId="{0AE8D572-1913-495F-8782-A1EE504ECB2D}" srcOrd="1" destOrd="0" parTransId="{3B48F883-7086-44A8-881A-E7D3A17BC288}" sibTransId="{B58953D9-5C21-425D-B001-84EF5FEDA481}"/>
    <dgm:cxn modelId="{A2F232D9-0EFE-4E74-8A0B-19D173C7B678}" srcId="{41907799-18C5-42C6-98B3-2E1C43E17749}" destId="{831A21CB-BD14-49F2-94B0-44CC6CCC0627}" srcOrd="4" destOrd="0" parTransId="{4C0165CE-DD63-40C0-851E-A87B857B595C}" sibTransId="{F1EBCBA1-E6AB-4947-B10F-E9EA9D859728}"/>
    <dgm:cxn modelId="{88C21E63-4AA0-4361-A06B-38BCBD4E0729}" type="presOf" srcId="{071433BA-829A-423A-940A-354EBE6E6C52}" destId="{48DB4F3C-83AB-4B26-92ED-D81F0FB63EFA}" srcOrd="0" destOrd="0" presId="urn:microsoft.com/office/officeart/2005/8/layout/lProcess2"/>
    <dgm:cxn modelId="{F7AA6E3B-F5D8-4AE4-9539-B400A495164D}" type="presOf" srcId="{D7738B67-9C7D-4B4E-BE3F-6966D8A4D455}" destId="{6FDDD723-B0EB-4764-AF7A-F223D817848A}" srcOrd="0" destOrd="0" presId="urn:microsoft.com/office/officeart/2005/8/layout/lProcess2"/>
    <dgm:cxn modelId="{95F90A4D-2F37-4250-9E7A-DEC043F5CFA6}" srcId="{41907799-18C5-42C6-98B3-2E1C43E17749}" destId="{D7738B67-9C7D-4B4E-BE3F-6966D8A4D455}" srcOrd="1" destOrd="0" parTransId="{7428158A-7D9B-424B-8E30-83ED6925A7C0}" sibTransId="{1FBE97D4-B8E4-43D9-8CAF-4722EC58110D}"/>
    <dgm:cxn modelId="{9C617E81-9812-4DE8-AD0D-DD8818E7C3E8}" srcId="{0AE8D572-1913-495F-8782-A1EE504ECB2D}" destId="{D77F40A5-4319-4026-8EE5-A40DE38887D1}" srcOrd="2" destOrd="0" parTransId="{718522AF-719B-47B8-9769-A6D0BF878C8C}" sibTransId="{EC1A2E4A-69BF-4979-9FBF-9068B06F00DB}"/>
    <dgm:cxn modelId="{11183A39-B7C3-4FD8-B9BE-57C9E37B6623}" type="presOf" srcId="{594FB8E5-F73E-4EA3-B586-0E7BD137DC19}" destId="{41C0FE2C-166C-4BC7-AA5F-79ADBCC2129A}" srcOrd="0" destOrd="0" presId="urn:microsoft.com/office/officeart/2005/8/layout/lProcess2"/>
    <dgm:cxn modelId="{5271FE9E-6089-4F7A-802A-488F0BA46A51}" type="presParOf" srcId="{0DDC8012-E246-4158-9C52-DFED93A2C4F3}" destId="{5475C147-155B-4B20-A921-73156757F45F}" srcOrd="0" destOrd="0" presId="urn:microsoft.com/office/officeart/2005/8/layout/lProcess2"/>
    <dgm:cxn modelId="{F2A8988D-C186-4B0B-8DA0-33569DD9F0B3}" type="presParOf" srcId="{5475C147-155B-4B20-A921-73156757F45F}" destId="{9922E2A8-0586-48AF-84D6-87FA7168EBCA}" srcOrd="0" destOrd="0" presId="urn:microsoft.com/office/officeart/2005/8/layout/lProcess2"/>
    <dgm:cxn modelId="{42743752-AE91-4078-81CC-BADB8750E5D4}" type="presParOf" srcId="{5475C147-155B-4B20-A921-73156757F45F}" destId="{611BE383-D212-4B3B-954E-DE4ADDC794C1}" srcOrd="1" destOrd="0" presId="urn:microsoft.com/office/officeart/2005/8/layout/lProcess2"/>
    <dgm:cxn modelId="{1AA770E1-2521-4BC8-B18C-A7C92455F8E9}" type="presParOf" srcId="{5475C147-155B-4B20-A921-73156757F45F}" destId="{15754F69-57DC-4A30-9D74-FCDB0F60A804}" srcOrd="2" destOrd="0" presId="urn:microsoft.com/office/officeart/2005/8/layout/lProcess2"/>
    <dgm:cxn modelId="{37BF4E8E-217D-450B-B1AF-BFD24CE7C96C}" type="presParOf" srcId="{15754F69-57DC-4A30-9D74-FCDB0F60A804}" destId="{9C4ABC55-0692-4F65-AA70-E436880BB56A}" srcOrd="0" destOrd="0" presId="urn:microsoft.com/office/officeart/2005/8/layout/lProcess2"/>
    <dgm:cxn modelId="{0BD77FF6-3072-4960-9D03-5556A5664D01}" type="presParOf" srcId="{9C4ABC55-0692-4F65-AA70-E436880BB56A}" destId="{0C16AA8A-29C1-44C7-B298-F484826BF8D0}" srcOrd="0" destOrd="0" presId="urn:microsoft.com/office/officeart/2005/8/layout/lProcess2"/>
    <dgm:cxn modelId="{3925FAF9-36B0-4473-943F-272E6BEDE34B}" type="presParOf" srcId="{9C4ABC55-0692-4F65-AA70-E436880BB56A}" destId="{4B7841BC-064B-4A02-B0F5-2E1CD96FC606}" srcOrd="1" destOrd="0" presId="urn:microsoft.com/office/officeart/2005/8/layout/lProcess2"/>
    <dgm:cxn modelId="{890435C1-C005-464A-8B37-E44EE98AB3AD}" type="presParOf" srcId="{9C4ABC55-0692-4F65-AA70-E436880BB56A}" destId="{6FDDD723-B0EB-4764-AF7A-F223D817848A}" srcOrd="2" destOrd="0" presId="urn:microsoft.com/office/officeart/2005/8/layout/lProcess2"/>
    <dgm:cxn modelId="{11504950-F00A-48CC-8EEA-E017A4BF31F5}" type="presParOf" srcId="{9C4ABC55-0692-4F65-AA70-E436880BB56A}" destId="{B0B922E8-5404-4048-B188-7D3A899B9679}" srcOrd="3" destOrd="0" presId="urn:microsoft.com/office/officeart/2005/8/layout/lProcess2"/>
    <dgm:cxn modelId="{7F781B75-CA1D-40FE-828C-D344B53E446B}" type="presParOf" srcId="{9C4ABC55-0692-4F65-AA70-E436880BB56A}" destId="{9DDBF22F-60DD-4917-A51D-C08EE0C551E4}" srcOrd="4" destOrd="0" presId="urn:microsoft.com/office/officeart/2005/8/layout/lProcess2"/>
    <dgm:cxn modelId="{A2C17872-220D-4C2F-A495-14399C794D1F}" type="presParOf" srcId="{9C4ABC55-0692-4F65-AA70-E436880BB56A}" destId="{DA34266E-7B1E-4CAC-9F15-6F1791BB6E09}" srcOrd="5" destOrd="0" presId="urn:microsoft.com/office/officeart/2005/8/layout/lProcess2"/>
    <dgm:cxn modelId="{C226B04A-346E-4318-9600-6A25D73F739A}" type="presParOf" srcId="{9C4ABC55-0692-4F65-AA70-E436880BB56A}" destId="{9E021A59-57C3-4422-9589-29AAAFB644EF}" srcOrd="6" destOrd="0" presId="urn:microsoft.com/office/officeart/2005/8/layout/lProcess2"/>
    <dgm:cxn modelId="{D9F3417D-AC09-4221-8557-DA218DC2A2CD}" type="presParOf" srcId="{9C4ABC55-0692-4F65-AA70-E436880BB56A}" destId="{B31C789B-74A2-4CAA-B31C-368C05C76304}" srcOrd="7" destOrd="0" presId="urn:microsoft.com/office/officeart/2005/8/layout/lProcess2"/>
    <dgm:cxn modelId="{A71BCA11-9155-4C8D-B0E8-AE565CACEB6A}" type="presParOf" srcId="{9C4ABC55-0692-4F65-AA70-E436880BB56A}" destId="{24076412-4CC7-4105-9ADA-C710525BFBB1}" srcOrd="8" destOrd="0" presId="urn:microsoft.com/office/officeart/2005/8/layout/lProcess2"/>
    <dgm:cxn modelId="{DC3F06F3-FDF5-4C29-AC57-91A7ACDBF4C2}" type="presParOf" srcId="{9C4ABC55-0692-4F65-AA70-E436880BB56A}" destId="{0D332791-D234-46E8-99ED-CF27D868DD2B}" srcOrd="9" destOrd="0" presId="urn:microsoft.com/office/officeart/2005/8/layout/lProcess2"/>
    <dgm:cxn modelId="{B9B692D0-1CD9-4239-A187-9F39BD0768A1}" type="presParOf" srcId="{9C4ABC55-0692-4F65-AA70-E436880BB56A}" destId="{2AAA6EEB-C540-4F0E-A5C3-40132A6C63C1}" srcOrd="10" destOrd="0" presId="urn:microsoft.com/office/officeart/2005/8/layout/lProcess2"/>
    <dgm:cxn modelId="{C7BB7C71-9704-4D75-8E00-E52ADC3C10C8}" type="presParOf" srcId="{0DDC8012-E246-4158-9C52-DFED93A2C4F3}" destId="{32B877C5-F915-4773-A086-B397FA3CADBE}" srcOrd="1" destOrd="0" presId="urn:microsoft.com/office/officeart/2005/8/layout/lProcess2"/>
    <dgm:cxn modelId="{B583023A-F4B0-49E9-87BA-20AE7E81B94B}" type="presParOf" srcId="{0DDC8012-E246-4158-9C52-DFED93A2C4F3}" destId="{20870F6E-737E-4DA0-BD24-F8CA1C505727}" srcOrd="2" destOrd="0" presId="urn:microsoft.com/office/officeart/2005/8/layout/lProcess2"/>
    <dgm:cxn modelId="{51BAFCE4-E4D1-4030-96D7-AE1123370995}" type="presParOf" srcId="{20870F6E-737E-4DA0-BD24-F8CA1C505727}" destId="{AE2F9FF4-207C-4DBE-9D6C-DF033BB02A55}" srcOrd="0" destOrd="0" presId="urn:microsoft.com/office/officeart/2005/8/layout/lProcess2"/>
    <dgm:cxn modelId="{CE3629B5-FA91-43A6-AD3D-FFDCFB6614D2}" type="presParOf" srcId="{20870F6E-737E-4DA0-BD24-F8CA1C505727}" destId="{16C12F51-B7C4-4792-A08F-3F7F6D4976CB}" srcOrd="1" destOrd="0" presId="urn:microsoft.com/office/officeart/2005/8/layout/lProcess2"/>
    <dgm:cxn modelId="{9860C27E-EA76-45C1-9298-533C0A627CE4}" type="presParOf" srcId="{20870F6E-737E-4DA0-BD24-F8CA1C505727}" destId="{1BC621DC-F9F5-4054-B1B2-67C0F6FF760C}" srcOrd="2" destOrd="0" presId="urn:microsoft.com/office/officeart/2005/8/layout/lProcess2"/>
    <dgm:cxn modelId="{97280C7E-FB5E-46CE-8E63-D996C8BC1785}" type="presParOf" srcId="{1BC621DC-F9F5-4054-B1B2-67C0F6FF760C}" destId="{50C6F017-4BF6-40FF-9F18-17E460AB43D6}" srcOrd="0" destOrd="0" presId="urn:microsoft.com/office/officeart/2005/8/layout/lProcess2"/>
    <dgm:cxn modelId="{D70D612A-61E8-4BC4-B022-8D505221BF56}" type="presParOf" srcId="{50C6F017-4BF6-40FF-9F18-17E460AB43D6}" destId="{E6F6B601-D115-4D3F-BB67-EC3139BE084A}" srcOrd="0" destOrd="0" presId="urn:microsoft.com/office/officeart/2005/8/layout/lProcess2"/>
    <dgm:cxn modelId="{900DB195-AC3A-4A21-8C62-9A3D7614E478}" type="presParOf" srcId="{50C6F017-4BF6-40FF-9F18-17E460AB43D6}" destId="{32207A0C-F04B-4A0E-B05C-E4CC082F7D9A}" srcOrd="1" destOrd="0" presId="urn:microsoft.com/office/officeart/2005/8/layout/lProcess2"/>
    <dgm:cxn modelId="{56709737-9927-4B2D-8988-85C7C510C635}" type="presParOf" srcId="{50C6F017-4BF6-40FF-9F18-17E460AB43D6}" destId="{C972D789-DCB9-4C35-8903-424138AF5B60}" srcOrd="2" destOrd="0" presId="urn:microsoft.com/office/officeart/2005/8/layout/lProcess2"/>
    <dgm:cxn modelId="{5E7BF62C-2575-4D5D-848E-9EFBC9A12A11}" type="presParOf" srcId="{50C6F017-4BF6-40FF-9F18-17E460AB43D6}" destId="{0DAFE0FE-FF2B-4A9E-942C-60C3AD2A10C2}" srcOrd="3" destOrd="0" presId="urn:microsoft.com/office/officeart/2005/8/layout/lProcess2"/>
    <dgm:cxn modelId="{B60EF067-B430-497C-9027-07066D370D0C}" type="presParOf" srcId="{50C6F017-4BF6-40FF-9F18-17E460AB43D6}" destId="{B9DE8757-6A76-4E2D-ABED-9CFE446D238C}" srcOrd="4" destOrd="0" presId="urn:microsoft.com/office/officeart/2005/8/layout/lProcess2"/>
    <dgm:cxn modelId="{791E0AC4-6E11-4791-AF53-FBF5C10E9BC8}" type="presParOf" srcId="{50C6F017-4BF6-40FF-9F18-17E460AB43D6}" destId="{2440DC21-88B8-4436-9D50-6E34CB12D7BD}" srcOrd="5" destOrd="0" presId="urn:microsoft.com/office/officeart/2005/8/layout/lProcess2"/>
    <dgm:cxn modelId="{32C71AE0-EDF5-4F31-9E73-09715FADEBBC}" type="presParOf" srcId="{50C6F017-4BF6-40FF-9F18-17E460AB43D6}" destId="{E8E42C9E-C62E-49D3-82BB-66728971954F}" srcOrd="6" destOrd="0" presId="urn:microsoft.com/office/officeart/2005/8/layout/lProcess2"/>
    <dgm:cxn modelId="{8A26DFA2-9739-40C8-B9F1-A3FB836375BE}" type="presParOf" srcId="{50C6F017-4BF6-40FF-9F18-17E460AB43D6}" destId="{5D75B0ED-1D66-4E2A-AE89-B93FE9D3FEBE}" srcOrd="7" destOrd="0" presId="urn:microsoft.com/office/officeart/2005/8/layout/lProcess2"/>
    <dgm:cxn modelId="{42F5F227-7AEB-41F0-96EB-B4329DFBB9AD}" type="presParOf" srcId="{50C6F017-4BF6-40FF-9F18-17E460AB43D6}" destId="{48DB4F3C-83AB-4B26-92ED-D81F0FB63EFA}" srcOrd="8" destOrd="0" presId="urn:microsoft.com/office/officeart/2005/8/layout/lProcess2"/>
    <dgm:cxn modelId="{767F31A4-5C61-4D8E-9278-B1EE27661B55}" type="presParOf" srcId="{50C6F017-4BF6-40FF-9F18-17E460AB43D6}" destId="{5A734B59-B6AA-4910-99F2-5C37FE975A6E}" srcOrd="9" destOrd="0" presId="urn:microsoft.com/office/officeart/2005/8/layout/lProcess2"/>
    <dgm:cxn modelId="{BC40305F-67BB-4F06-88FC-5AFC73FB2ED5}" type="presParOf" srcId="{50C6F017-4BF6-40FF-9F18-17E460AB43D6}" destId="{41C0FE2C-166C-4BC7-AA5F-79ADBCC2129A}" srcOrd="10" destOrd="0" presId="urn:microsoft.com/office/officeart/2005/8/layout/lProcess2"/>
    <dgm:cxn modelId="{7A8436A0-D6C9-421A-92B0-D0D49CDB9A00}" type="presParOf" srcId="{0DDC8012-E246-4158-9C52-DFED93A2C4F3}" destId="{BA03F7F4-FD18-4E25-A347-3F422EF23A8C}" srcOrd="3" destOrd="0" presId="urn:microsoft.com/office/officeart/2005/8/layout/lProcess2"/>
    <dgm:cxn modelId="{203F93EF-074F-4CFB-9BF5-691D511AD1A2}" type="presParOf" srcId="{0DDC8012-E246-4158-9C52-DFED93A2C4F3}" destId="{3725714A-68BF-4BD1-8001-85921C14A9FC}" srcOrd="4" destOrd="0" presId="urn:microsoft.com/office/officeart/2005/8/layout/lProcess2"/>
    <dgm:cxn modelId="{E0F2D416-5A9D-4680-8AFF-FBA116E39DE2}" type="presParOf" srcId="{3725714A-68BF-4BD1-8001-85921C14A9FC}" destId="{5F3544F9-12F9-4562-8BC3-EDD559D4CE17}" srcOrd="0" destOrd="0" presId="urn:microsoft.com/office/officeart/2005/8/layout/lProcess2"/>
    <dgm:cxn modelId="{B88BA8F4-C240-4292-9016-BC1609F58653}" type="presParOf" srcId="{3725714A-68BF-4BD1-8001-85921C14A9FC}" destId="{4830C659-3B85-4596-9C00-DA6093D0EE1B}" srcOrd="1" destOrd="0" presId="urn:microsoft.com/office/officeart/2005/8/layout/lProcess2"/>
    <dgm:cxn modelId="{0E24F09F-D999-4145-9BAB-AB1E36415E7A}" type="presParOf" srcId="{3725714A-68BF-4BD1-8001-85921C14A9FC}" destId="{43E745C5-0CED-4475-824C-2F959EC2D5D9}" srcOrd="2" destOrd="0" presId="urn:microsoft.com/office/officeart/2005/8/layout/lProcess2"/>
    <dgm:cxn modelId="{6A19AB95-3849-4CBE-A354-C3C27E6488DC}" type="presParOf" srcId="{43E745C5-0CED-4475-824C-2F959EC2D5D9}" destId="{429FD69A-88C7-4155-8114-1210CA81D558}" srcOrd="0" destOrd="0" presId="urn:microsoft.com/office/officeart/2005/8/layout/lProcess2"/>
    <dgm:cxn modelId="{C27D35FD-D671-4558-86D8-B062943D37A1}" type="presParOf" srcId="{429FD69A-88C7-4155-8114-1210CA81D558}" destId="{6CD605FE-FE0E-46FC-8942-F052C6E9487B}" srcOrd="0" destOrd="0" presId="urn:microsoft.com/office/officeart/2005/8/layout/lProcess2"/>
    <dgm:cxn modelId="{1E6F0884-8D87-4B0B-8B6D-64DDD31C8B79}" type="presParOf" srcId="{429FD69A-88C7-4155-8114-1210CA81D558}" destId="{3278017E-2D82-4D10-A46E-A2CB273D81C1}" srcOrd="1" destOrd="0" presId="urn:microsoft.com/office/officeart/2005/8/layout/lProcess2"/>
    <dgm:cxn modelId="{97EB18D7-E4A7-4A16-812C-CA1E5E2E3BB8}" type="presParOf" srcId="{429FD69A-88C7-4155-8114-1210CA81D558}" destId="{7001AEE2-C25B-4FEB-9D89-B786A9C91D72}" srcOrd="2" destOrd="0" presId="urn:microsoft.com/office/officeart/2005/8/layout/lProcess2"/>
    <dgm:cxn modelId="{065F9473-6275-4C4B-BEB0-12EC97F0A84A}" type="presParOf" srcId="{429FD69A-88C7-4155-8114-1210CA81D558}" destId="{5353E026-AFF7-422E-B5EC-DCE640058E1D}" srcOrd="3" destOrd="0" presId="urn:microsoft.com/office/officeart/2005/8/layout/lProcess2"/>
    <dgm:cxn modelId="{B90A8218-69FF-4E1C-9513-06AF2D9EC2F2}" type="presParOf" srcId="{429FD69A-88C7-4155-8114-1210CA81D558}" destId="{E27D60B6-5ADF-4D8E-BE29-47CE673BC0B3}" srcOrd="4" destOrd="0" presId="urn:microsoft.com/office/officeart/2005/8/layout/lProcess2"/>
    <dgm:cxn modelId="{8FDBB526-118D-47CC-811C-1B24395F7514}" type="presParOf" srcId="{429FD69A-88C7-4155-8114-1210CA81D558}" destId="{715E17C9-76A2-4621-8792-35E45B30E49B}" srcOrd="5" destOrd="0" presId="urn:microsoft.com/office/officeart/2005/8/layout/lProcess2"/>
    <dgm:cxn modelId="{71915E1C-30E8-4A78-8F31-916096ED5519}" type="presParOf" srcId="{429FD69A-88C7-4155-8114-1210CA81D558}" destId="{AFBA7F6A-A38B-4DFA-9DAB-C4F6E7928B95}" srcOrd="6" destOrd="0" presId="urn:microsoft.com/office/officeart/2005/8/layout/lProcess2"/>
    <dgm:cxn modelId="{86424719-CFA7-4CBF-83E2-2A66CAFC67F5}" type="presParOf" srcId="{429FD69A-88C7-4155-8114-1210CA81D558}" destId="{20AD4752-37D8-4824-8047-B98D211D2BDE}" srcOrd="7" destOrd="0" presId="urn:microsoft.com/office/officeart/2005/8/layout/lProcess2"/>
    <dgm:cxn modelId="{FE5A9868-6F83-43E4-8444-C6BE3DB71973}" type="presParOf" srcId="{429FD69A-88C7-4155-8114-1210CA81D558}" destId="{E6309900-5AC0-4795-A123-6E6C1B33B653}" srcOrd="8" destOrd="0" presId="urn:microsoft.com/office/officeart/2005/8/layout/lProcess2"/>
    <dgm:cxn modelId="{3398749D-4A36-49EB-B696-ED3EF52931C0}" type="presParOf" srcId="{429FD69A-88C7-4155-8114-1210CA81D558}" destId="{4646A4C6-8715-4AB1-AEC3-2103925A2234}" srcOrd="9" destOrd="0" presId="urn:microsoft.com/office/officeart/2005/8/layout/lProcess2"/>
    <dgm:cxn modelId="{68BE1E16-C46E-4AAF-A6D1-4DCD38EA23D5}" type="presParOf" srcId="{429FD69A-88C7-4155-8114-1210CA81D558}" destId="{129AEDBF-B79F-44F1-AE80-188BC87C01C0}" srcOrd="1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22E2A8-0586-48AF-84D6-87FA7168EBCA}">
      <dsp:nvSpPr>
        <dsp:cNvPr id="0" name=""/>
        <dsp:cNvSpPr/>
      </dsp:nvSpPr>
      <dsp:spPr>
        <a:xfrm>
          <a:off x="1344" y="199703"/>
          <a:ext cx="3496677" cy="5130238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Малые предприятия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(без </a:t>
          </a:r>
          <a:r>
            <a:rPr lang="ru-RU" sz="1600" b="1" kern="1200" dirty="0" err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микропредприятий</a:t>
          </a:r>
          <a:r>
            <a:rPr lang="ru-RU" sz="1600" b="1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)</a:t>
          </a:r>
        </a:p>
      </dsp:txBody>
      <dsp:txXfrm>
        <a:off x="1344" y="199703"/>
        <a:ext cx="3496677" cy="1539071"/>
      </dsp:txXfrm>
    </dsp:sp>
    <dsp:sp modelId="{0C16AA8A-29C1-44C7-B298-F484826BF8D0}">
      <dsp:nvSpPr>
        <dsp:cNvPr id="0" name=""/>
        <dsp:cNvSpPr/>
      </dsp:nvSpPr>
      <dsp:spPr>
        <a:xfrm>
          <a:off x="351012" y="1659163"/>
          <a:ext cx="2797342" cy="530891"/>
        </a:xfrm>
        <a:prstGeom prst="roundRect">
          <a:avLst>
            <a:gd name="adj" fmla="val 10000"/>
          </a:avLst>
        </a:prstGeom>
        <a:solidFill>
          <a:srgbClr val="48D684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35</a:t>
          </a:r>
        </a:p>
      </dsp:txBody>
      <dsp:txXfrm>
        <a:off x="366561" y="1674712"/>
        <a:ext cx="2766244" cy="499793"/>
      </dsp:txXfrm>
    </dsp:sp>
    <dsp:sp modelId="{6FDDD723-B0EB-4764-AF7A-F223D817848A}">
      <dsp:nvSpPr>
        <dsp:cNvPr id="0" name=""/>
        <dsp:cNvSpPr/>
      </dsp:nvSpPr>
      <dsp:spPr>
        <a:xfrm>
          <a:off x="351012" y="2271730"/>
          <a:ext cx="2797342" cy="530891"/>
        </a:xfrm>
        <a:prstGeom prst="roundRect">
          <a:avLst>
            <a:gd name="adj" fmla="val 10000"/>
          </a:avLst>
        </a:prstGeom>
        <a:solidFill>
          <a:srgbClr val="48D684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85630</a:t>
          </a:r>
        </a:p>
      </dsp:txBody>
      <dsp:txXfrm>
        <a:off x="366561" y="2287279"/>
        <a:ext cx="2766244" cy="499793"/>
      </dsp:txXfrm>
    </dsp:sp>
    <dsp:sp modelId="{9DDBF22F-60DD-4917-A51D-C08EE0C551E4}">
      <dsp:nvSpPr>
        <dsp:cNvPr id="0" name=""/>
        <dsp:cNvSpPr/>
      </dsp:nvSpPr>
      <dsp:spPr>
        <a:xfrm>
          <a:off x="351012" y="2884298"/>
          <a:ext cx="2797342" cy="530891"/>
        </a:xfrm>
        <a:prstGeom prst="roundRect">
          <a:avLst>
            <a:gd name="adj" fmla="val 10000"/>
          </a:avLst>
        </a:prstGeom>
        <a:solidFill>
          <a:srgbClr val="48D684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52747</a:t>
          </a:r>
        </a:p>
      </dsp:txBody>
      <dsp:txXfrm>
        <a:off x="366561" y="2899847"/>
        <a:ext cx="2766244" cy="499793"/>
      </dsp:txXfrm>
    </dsp:sp>
    <dsp:sp modelId="{9E021A59-57C3-4422-9589-29AAAFB644EF}">
      <dsp:nvSpPr>
        <dsp:cNvPr id="0" name=""/>
        <dsp:cNvSpPr/>
      </dsp:nvSpPr>
      <dsp:spPr>
        <a:xfrm>
          <a:off x="351012" y="3496865"/>
          <a:ext cx="2797342" cy="530891"/>
        </a:xfrm>
        <a:prstGeom prst="roundRect">
          <a:avLst>
            <a:gd name="adj" fmla="val 10000"/>
          </a:avLst>
        </a:prstGeom>
        <a:solidFill>
          <a:srgbClr val="48D684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>
            <a:solidFill>
              <a:srgbClr val="C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6561" y="3512414"/>
        <a:ext cx="2766244" cy="499793"/>
      </dsp:txXfrm>
    </dsp:sp>
    <dsp:sp modelId="{24076412-4CC7-4105-9ADA-C710525BFBB1}">
      <dsp:nvSpPr>
        <dsp:cNvPr id="0" name=""/>
        <dsp:cNvSpPr/>
      </dsp:nvSpPr>
      <dsp:spPr>
        <a:xfrm>
          <a:off x="351012" y="4109433"/>
          <a:ext cx="2797342" cy="530891"/>
        </a:xfrm>
        <a:prstGeom prst="roundRect">
          <a:avLst>
            <a:gd name="adj" fmla="val 10000"/>
          </a:avLst>
        </a:prstGeom>
        <a:solidFill>
          <a:srgbClr val="48D684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32883</a:t>
          </a:r>
        </a:p>
      </dsp:txBody>
      <dsp:txXfrm>
        <a:off x="366561" y="4124982"/>
        <a:ext cx="2766244" cy="499793"/>
      </dsp:txXfrm>
    </dsp:sp>
    <dsp:sp modelId="{2AAA6EEB-C540-4F0E-A5C3-40132A6C63C1}">
      <dsp:nvSpPr>
        <dsp:cNvPr id="0" name=""/>
        <dsp:cNvSpPr/>
      </dsp:nvSpPr>
      <dsp:spPr>
        <a:xfrm>
          <a:off x="351012" y="4722000"/>
          <a:ext cx="2797342" cy="530891"/>
        </a:xfrm>
        <a:prstGeom prst="roundRect">
          <a:avLst>
            <a:gd name="adj" fmla="val 10000"/>
          </a:avLst>
        </a:prstGeom>
        <a:solidFill>
          <a:srgbClr val="48D684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4876</a:t>
          </a:r>
        </a:p>
      </dsp:txBody>
      <dsp:txXfrm>
        <a:off x="366561" y="4737549"/>
        <a:ext cx="2766244" cy="499793"/>
      </dsp:txXfrm>
    </dsp:sp>
    <dsp:sp modelId="{AE2F9FF4-207C-4DBE-9D6C-DF033BB02A55}">
      <dsp:nvSpPr>
        <dsp:cNvPr id="0" name=""/>
        <dsp:cNvSpPr/>
      </dsp:nvSpPr>
      <dsp:spPr>
        <a:xfrm>
          <a:off x="3760273" y="183390"/>
          <a:ext cx="3496677" cy="5130238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760273" y="183390"/>
        <a:ext cx="3496677" cy="1539071"/>
      </dsp:txXfrm>
    </dsp:sp>
    <dsp:sp modelId="{E6F6B601-D115-4D3F-BB67-EC3139BE084A}">
      <dsp:nvSpPr>
        <dsp:cNvPr id="0" name=""/>
        <dsp:cNvSpPr/>
      </dsp:nvSpPr>
      <dsp:spPr>
        <a:xfrm>
          <a:off x="4109940" y="1659163"/>
          <a:ext cx="2797342" cy="530891"/>
        </a:xfrm>
        <a:prstGeom prst="roundRect">
          <a:avLst>
            <a:gd name="adj" fmla="val 10000"/>
          </a:avLst>
        </a:prstGeom>
        <a:solidFill>
          <a:srgbClr val="92D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Средняя численность работников, человек</a:t>
          </a:r>
        </a:p>
      </dsp:txBody>
      <dsp:txXfrm>
        <a:off x="4125489" y="1674712"/>
        <a:ext cx="2766244" cy="499793"/>
      </dsp:txXfrm>
    </dsp:sp>
    <dsp:sp modelId="{C972D789-DCB9-4C35-8903-424138AF5B60}">
      <dsp:nvSpPr>
        <dsp:cNvPr id="0" name=""/>
        <dsp:cNvSpPr/>
      </dsp:nvSpPr>
      <dsp:spPr>
        <a:xfrm>
          <a:off x="4109940" y="2271730"/>
          <a:ext cx="2797342" cy="530891"/>
        </a:xfrm>
        <a:prstGeom prst="roundRect">
          <a:avLst>
            <a:gd name="adj" fmla="val 10000"/>
          </a:avLst>
        </a:prstGeom>
        <a:solidFill>
          <a:srgbClr val="92D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Оборот, тыс. руб.</a:t>
          </a:r>
        </a:p>
      </dsp:txBody>
      <dsp:txXfrm>
        <a:off x="4125489" y="2287279"/>
        <a:ext cx="2766244" cy="499793"/>
      </dsp:txXfrm>
    </dsp:sp>
    <dsp:sp modelId="{B9DE8757-6A76-4E2D-ABED-9CFE446D238C}">
      <dsp:nvSpPr>
        <dsp:cNvPr id="0" name=""/>
        <dsp:cNvSpPr/>
      </dsp:nvSpPr>
      <dsp:spPr>
        <a:xfrm>
          <a:off x="4109940" y="2884298"/>
          <a:ext cx="2797342" cy="530891"/>
        </a:xfrm>
        <a:prstGeom prst="roundRect">
          <a:avLst>
            <a:gd name="adj" fmla="val 10000"/>
          </a:avLst>
        </a:prstGeom>
        <a:solidFill>
          <a:srgbClr val="92D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Отгружено товаров собственного производства, выполнено работ и услуг собственными силами (без НДС и акциза), тыс. руб.</a:t>
          </a:r>
        </a:p>
      </dsp:txBody>
      <dsp:txXfrm>
        <a:off x="4125489" y="2899847"/>
        <a:ext cx="2766244" cy="499793"/>
      </dsp:txXfrm>
    </dsp:sp>
    <dsp:sp modelId="{E8E42C9E-C62E-49D3-82BB-66728971954F}">
      <dsp:nvSpPr>
        <dsp:cNvPr id="0" name=""/>
        <dsp:cNvSpPr/>
      </dsp:nvSpPr>
      <dsp:spPr>
        <a:xfrm>
          <a:off x="4109940" y="3496865"/>
          <a:ext cx="2797342" cy="530891"/>
        </a:xfrm>
        <a:prstGeom prst="roundRect">
          <a:avLst>
            <a:gd name="adj" fmla="val 10000"/>
          </a:avLst>
        </a:prstGeom>
        <a:solidFill>
          <a:srgbClr val="92D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Удельный вес отгруженной продукции в обороте, %</a:t>
          </a:r>
          <a:endParaRPr lang="ru-RU" sz="1000" b="1" kern="1200" dirty="0">
            <a:solidFill>
              <a:srgbClr val="C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125489" y="3512414"/>
        <a:ext cx="2766244" cy="499793"/>
      </dsp:txXfrm>
    </dsp:sp>
    <dsp:sp modelId="{48DB4F3C-83AB-4B26-92ED-D81F0FB63EFA}">
      <dsp:nvSpPr>
        <dsp:cNvPr id="0" name=""/>
        <dsp:cNvSpPr/>
      </dsp:nvSpPr>
      <dsp:spPr>
        <a:xfrm>
          <a:off x="4109940" y="4109433"/>
          <a:ext cx="2797342" cy="530891"/>
        </a:xfrm>
        <a:prstGeom prst="roundRect">
          <a:avLst>
            <a:gd name="adj" fmla="val 10000"/>
          </a:avLst>
        </a:prstGeom>
        <a:solidFill>
          <a:srgbClr val="92D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Продано товаров несобственного производства (без НДС и акцизов), тыс. руб.</a:t>
          </a:r>
        </a:p>
      </dsp:txBody>
      <dsp:txXfrm>
        <a:off x="4125489" y="4124982"/>
        <a:ext cx="2766244" cy="499793"/>
      </dsp:txXfrm>
    </dsp:sp>
    <dsp:sp modelId="{41C0FE2C-166C-4BC7-AA5F-79ADBCC2129A}">
      <dsp:nvSpPr>
        <dsp:cNvPr id="0" name=""/>
        <dsp:cNvSpPr/>
      </dsp:nvSpPr>
      <dsp:spPr>
        <a:xfrm>
          <a:off x="4109940" y="4722000"/>
          <a:ext cx="2797342" cy="530891"/>
        </a:xfrm>
        <a:prstGeom prst="roundRect">
          <a:avLst>
            <a:gd name="adj" fmla="val 10000"/>
          </a:avLst>
        </a:prstGeom>
        <a:solidFill>
          <a:srgbClr val="92D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Инвестиции в основной капитал (в части новых и </a:t>
          </a:r>
          <a:r>
            <a:rPr lang="ru-RU" sz="1000" b="1" kern="12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приобретённых </a:t>
          </a:r>
          <a:r>
            <a:rPr lang="ru-RU" sz="1000" b="1" kern="1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по импорту основных средств), тыс. руб.</a:t>
          </a:r>
        </a:p>
      </dsp:txBody>
      <dsp:txXfrm>
        <a:off x="4125489" y="4737549"/>
        <a:ext cx="2766244" cy="499793"/>
      </dsp:txXfrm>
    </dsp:sp>
    <dsp:sp modelId="{5F3544F9-12F9-4562-8BC3-EDD559D4CE17}">
      <dsp:nvSpPr>
        <dsp:cNvPr id="0" name=""/>
        <dsp:cNvSpPr/>
      </dsp:nvSpPr>
      <dsp:spPr>
        <a:xfrm>
          <a:off x="7519201" y="229286"/>
          <a:ext cx="3496677" cy="5071071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Микропредприятия</a:t>
          </a:r>
          <a:endParaRPr lang="ru-RU" sz="1600" b="1" kern="1200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519201" y="229286"/>
        <a:ext cx="3496677" cy="1521321"/>
      </dsp:txXfrm>
    </dsp:sp>
    <dsp:sp modelId="{6CD605FE-FE0E-46FC-8942-F052C6E9487B}">
      <dsp:nvSpPr>
        <dsp:cNvPr id="0" name=""/>
        <dsp:cNvSpPr/>
      </dsp:nvSpPr>
      <dsp:spPr>
        <a:xfrm>
          <a:off x="7868869" y="1659163"/>
          <a:ext cx="2797342" cy="530891"/>
        </a:xfrm>
        <a:prstGeom prst="roundRect">
          <a:avLst>
            <a:gd name="adj" fmla="val 10000"/>
          </a:avLst>
        </a:prstGeom>
        <a:solidFill>
          <a:srgbClr val="C3EB46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3</a:t>
          </a:r>
        </a:p>
      </dsp:txBody>
      <dsp:txXfrm>
        <a:off x="7884418" y="1674712"/>
        <a:ext cx="2766244" cy="499793"/>
      </dsp:txXfrm>
    </dsp:sp>
    <dsp:sp modelId="{7001AEE2-C25B-4FEB-9D89-B786A9C91D72}">
      <dsp:nvSpPr>
        <dsp:cNvPr id="0" name=""/>
        <dsp:cNvSpPr/>
      </dsp:nvSpPr>
      <dsp:spPr>
        <a:xfrm>
          <a:off x="7868869" y="2271730"/>
          <a:ext cx="2797342" cy="530891"/>
        </a:xfrm>
        <a:prstGeom prst="roundRect">
          <a:avLst>
            <a:gd name="adj" fmla="val 10000"/>
          </a:avLst>
        </a:prstGeom>
        <a:solidFill>
          <a:srgbClr val="C3EB46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9037</a:t>
          </a:r>
        </a:p>
      </dsp:txBody>
      <dsp:txXfrm>
        <a:off x="7884418" y="2287279"/>
        <a:ext cx="2766244" cy="499793"/>
      </dsp:txXfrm>
    </dsp:sp>
    <dsp:sp modelId="{E27D60B6-5ADF-4D8E-BE29-47CE673BC0B3}">
      <dsp:nvSpPr>
        <dsp:cNvPr id="0" name=""/>
        <dsp:cNvSpPr/>
      </dsp:nvSpPr>
      <dsp:spPr>
        <a:xfrm>
          <a:off x="7868869" y="2884298"/>
          <a:ext cx="2797342" cy="530891"/>
        </a:xfrm>
        <a:prstGeom prst="roundRect">
          <a:avLst>
            <a:gd name="adj" fmla="val 10000"/>
          </a:avLst>
        </a:prstGeom>
        <a:solidFill>
          <a:srgbClr val="C3EB46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4903</a:t>
          </a:r>
        </a:p>
      </dsp:txBody>
      <dsp:txXfrm>
        <a:off x="7884418" y="2899847"/>
        <a:ext cx="2766244" cy="499793"/>
      </dsp:txXfrm>
    </dsp:sp>
    <dsp:sp modelId="{AFBA7F6A-A38B-4DFA-9DAB-C4F6E7928B95}">
      <dsp:nvSpPr>
        <dsp:cNvPr id="0" name=""/>
        <dsp:cNvSpPr/>
      </dsp:nvSpPr>
      <dsp:spPr>
        <a:xfrm>
          <a:off x="7868869" y="3496865"/>
          <a:ext cx="2797342" cy="530891"/>
        </a:xfrm>
        <a:prstGeom prst="roundRect">
          <a:avLst>
            <a:gd name="adj" fmla="val 10000"/>
          </a:avLst>
        </a:prstGeom>
        <a:solidFill>
          <a:srgbClr val="C3EB46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54.3</a:t>
          </a:r>
          <a:endParaRPr lang="ru-RU" sz="2000" b="1" kern="1200" dirty="0">
            <a:solidFill>
              <a:srgbClr val="C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884418" y="3512414"/>
        <a:ext cx="2766244" cy="499793"/>
      </dsp:txXfrm>
    </dsp:sp>
    <dsp:sp modelId="{E6309900-5AC0-4795-A123-6E6C1B33B653}">
      <dsp:nvSpPr>
        <dsp:cNvPr id="0" name=""/>
        <dsp:cNvSpPr/>
      </dsp:nvSpPr>
      <dsp:spPr>
        <a:xfrm>
          <a:off x="7868869" y="4109433"/>
          <a:ext cx="2797342" cy="530891"/>
        </a:xfrm>
        <a:prstGeom prst="roundRect">
          <a:avLst>
            <a:gd name="adj" fmla="val 10000"/>
          </a:avLst>
        </a:prstGeom>
        <a:solidFill>
          <a:srgbClr val="C3EB46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4134</a:t>
          </a:r>
        </a:p>
      </dsp:txBody>
      <dsp:txXfrm>
        <a:off x="7884418" y="4124982"/>
        <a:ext cx="2766244" cy="499793"/>
      </dsp:txXfrm>
    </dsp:sp>
    <dsp:sp modelId="{129AEDBF-B79F-44F1-AE80-188BC87C01C0}">
      <dsp:nvSpPr>
        <dsp:cNvPr id="0" name=""/>
        <dsp:cNvSpPr/>
      </dsp:nvSpPr>
      <dsp:spPr>
        <a:xfrm>
          <a:off x="7868869" y="4722000"/>
          <a:ext cx="2797342" cy="530891"/>
        </a:xfrm>
        <a:prstGeom prst="roundRect">
          <a:avLst>
            <a:gd name="adj" fmla="val 10000"/>
          </a:avLst>
        </a:prstGeom>
        <a:solidFill>
          <a:srgbClr val="C3EB46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547</a:t>
          </a:r>
        </a:p>
      </dsp:txBody>
      <dsp:txXfrm>
        <a:off x="7884418" y="4737549"/>
        <a:ext cx="2766244" cy="4997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microsoft.com/office/2007/relationships/hdphoto" Target="../media/hdphoto6.wdp"/><Relationship Id="rId1" Type="http://schemas.openxmlformats.org/officeDocument/2006/relationships/image" Target="../media/image17.png"/></Relationships>
</file>

<file path=ppt/drawing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0.57241</cdr:x>
      <cdr:y>0.43077</cdr:y>
    </cdr:from>
    <cdr:to>
      <cdr:x>1</cdr:x>
      <cdr:y>0.79325</cdr:y>
    </cdr:to>
    <cdr:sp macro="" textlink="">
      <cdr:nvSpPr>
        <cdr:cNvPr id="2" name="TextBox 4"/>
        <cdr:cNvSpPr txBox="1"/>
      </cdr:nvSpPr>
      <cdr:spPr>
        <a:xfrm xmlns:a="http://schemas.openxmlformats.org/drawingml/2006/main">
          <a:off x="5976664" y="2304256"/>
          <a:ext cx="4464496" cy="193899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ct val="150000"/>
            </a:lnSpc>
            <a:defRPr lang="ru-RU" sz="1800" b="1" i="0" u="none" strike="noStrike" kern="1200" baseline="0">
              <a:solidFill>
                <a:srgbClr val="2F43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r>
            <a:rPr lang="ru-RU" sz="2000" b="1" dirty="0">
              <a:solidFill>
                <a:srgbClr val="2F43FF"/>
              </a:solidFill>
              <a:latin typeface="Arial" panose="020B0604020202020204" pitchFamily="34" charset="0"/>
              <a:cs typeface="Arial" panose="020B0604020202020204" pitchFamily="34" charset="0"/>
            </a:rPr>
            <a:t>Удельный вес Владимирской области в обороте малых предприятий ЦФО составляет 1,4</a:t>
          </a:r>
          <a:r>
            <a:rPr lang="ru-RU" sz="2000" b="1" dirty="0" smtClean="0">
              <a:solidFill>
                <a:srgbClr val="2F43FF"/>
              </a:solidFill>
              <a:latin typeface="Arial" panose="020B0604020202020204" pitchFamily="34" charset="0"/>
              <a:cs typeface="Arial" panose="020B0604020202020204" pitchFamily="34" charset="0"/>
            </a:rPr>
            <a:t>%</a:t>
          </a:r>
          <a:endParaRPr lang="ru-RU" sz="2000" b="1" dirty="0">
            <a:solidFill>
              <a:srgbClr val="2F43FF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0.32653</cdr:x>
      <cdr:y>0.51153</cdr:y>
    </cdr:from>
    <cdr:to>
      <cdr:x>0.58503</cdr:x>
      <cdr:y>0.60576</cdr:y>
    </cdr:to>
    <cdr:cxnSp macro="">
      <cdr:nvCxnSpPr>
        <cdr:cNvPr id="3" name="Прямая со стрелкой 2"/>
        <cdr:cNvCxnSpPr/>
      </cdr:nvCxnSpPr>
      <cdr:spPr>
        <a:xfrm xmlns:a="http://schemas.openxmlformats.org/drawingml/2006/main" flipH="1" flipV="1">
          <a:off x="3456384" y="2736304"/>
          <a:ext cx="2736304" cy="504056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accent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0.36897</cdr:x>
      <cdr:y>0.58211</cdr:y>
    </cdr:from>
    <cdr:to>
      <cdr:x>0.40218</cdr:x>
      <cdr:y>0.62092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599952" y="2160240"/>
          <a:ext cx="144016" cy="144016"/>
        </a:xfrm>
        <a:prstGeom xmlns:a="http://schemas.openxmlformats.org/drawingml/2006/main" prst="rect">
          <a:avLst/>
        </a:prstGeom>
        <a:solidFill xmlns:a="http://schemas.openxmlformats.org/drawingml/2006/main">
          <a:srgbClr val="66CCFF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0.5188</cdr:x>
      <cdr:y>0.18221</cdr:y>
    </cdr:from>
    <cdr:to>
      <cdr:x>0.72932</cdr:x>
      <cdr:y>0.34688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968552" y="1011820"/>
          <a:ext cx="2016164" cy="9144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0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Всего: 17607</a:t>
          </a:r>
          <a:endParaRPr lang="ru-RU" sz="2000" b="1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0.81203</cdr:x>
      <cdr:y>0.18293</cdr:y>
    </cdr:from>
    <cdr:to>
      <cdr:x>0.94737</cdr:x>
      <cdr:y>0.95686</cdr:y>
    </cdr:to>
    <cdr:pic>
      <cdr:nvPicPr>
        <cdr:cNvPr id="4" name="Рисунок 3" descr="https://thumbs.dreamstime.com/b/%D0%BC%D0%BE-%D0%BE-%D0%BE%D0%B5-%D0%BF%D0%BE-%D0%BE%D0%B6%D0%B5%D0%BD%D0%B8%D0%B5-%D0%B1%D0%B8%D0%B7%D0%BD%D0%B5%D1%81%D0%BC%D0%B5%D0%BD%D0%B0-40030823.jpg"/>
        <cdr:cNvPicPr/>
      </cdr:nvPicPr>
      <cdr:blipFill rotWithShape="1">
        <a:blip xmlns:a="http://schemas.openxmlformats.org/drawingml/2006/main" xmlns:r="http://schemas.openxmlformats.org/officeDocument/2006/relationships" r:embed="rId1">
          <a:extLst>
            <a:ext uri="{BEBA8EAE-BF5A-486C-A8C5-ECC9F3942E4B}">
              <a14:imgProps xmlns:a14="http://schemas.microsoft.com/office/drawing/2010/main">
                <a14:imgLayer r:embed="rId2">
                  <a14:imgEffect>
                    <a14:backgroundRemoval t="0" b="100000" l="250" r="32500"/>
                  </a14:imgEffect>
                </a14:imgLayer>
              </a14:imgProps>
            </a:ex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 t="-2853" r="68137" b="1"/>
        <a:stretch xmlns:a="http://schemas.openxmlformats.org/drawingml/2006/main"/>
      </cdr:blipFill>
      <cdr:spPr bwMode="auto">
        <a:xfrm xmlns:a="http://schemas.openxmlformats.org/drawingml/2006/main">
          <a:off x="7776864" y="936104"/>
          <a:ext cx="1296144" cy="396044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53640926-AAD7-44D8-BBD7-CCE9431645EC}">
            <a14:shadowObscured xmlns:a14="http://schemas.microsoft.com/office/drawing/2010/main"/>
          </a:ext>
        </a:extLst>
      </cdr:spPr>
    </cdr:pic>
  </cdr:relSizeAnchor>
  <cdr:relSizeAnchor xmlns:cdr="http://schemas.openxmlformats.org/drawingml/2006/chartDrawing">
    <cdr:from>
      <cdr:x>0.67669</cdr:x>
      <cdr:y>0.23921</cdr:y>
    </cdr:from>
    <cdr:to>
      <cdr:x>0.81203</cdr:x>
      <cdr:y>0.94371</cdr:y>
    </cdr:to>
    <cdr:pic>
      <cdr:nvPicPr>
        <cdr:cNvPr id="5" name="Picture 2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3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 flipH="1">
          <a:off x="6480720" y="1224136"/>
          <a:ext cx="1296144" cy="360515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</cdr:pic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0.58155</cdr:x>
      <cdr:y>0.16326</cdr:y>
    </cdr:from>
    <cdr:to>
      <cdr:x>0.77852</cdr:x>
      <cdr:y>0.34149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239599" y="837607"/>
          <a:ext cx="2113329" cy="9143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0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Всего: 34394</a:t>
          </a:r>
          <a:endParaRPr lang="ru-RU" sz="2000" b="1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0.44058</cdr:x>
      <cdr:y>0.53193</cdr:y>
    </cdr:from>
    <cdr:to>
      <cdr:x>0.73154</cdr:x>
      <cdr:y>0.91532</cdr:y>
    </cdr:to>
    <cdr:pic>
      <cdr:nvPicPr>
        <cdr:cNvPr id="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4727019" y="2729045"/>
          <a:ext cx="3121853" cy="1966936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62BE97-A7AF-4F4D-8593-ACE6860F2C29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31C0E0-513A-42B1-AF7D-091A705423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759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CC0673-3F59-402A-A6D4-224EFCA9623F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367214-68CE-4A56-B55C-A99C02FC2C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84190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67214-68CE-4A56-B55C-A99C02FC2CD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54633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67214-68CE-4A56-B55C-A99C02FC2CD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61056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67214-68CE-4A56-B55C-A99C02FC2CD5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5843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67214-68CE-4A56-B55C-A99C02FC2CD5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01255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67214-68CE-4A56-B55C-A99C02FC2CD5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9091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0E9EF-AF50-4884-8315-561D341C0565}" type="datetime1">
              <a:rPr lang="ru-RU" smtClean="0"/>
              <a:t>21.05.2020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AB92B-C8AF-47E4-9335-74355FB4B90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8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D59A6-B82E-4A5E-B6A2-591DCA5A6D3D}" type="datetime1">
              <a:rPr lang="ru-RU" smtClean="0"/>
              <a:t>21.05.2020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AB92B-C8AF-47E4-9335-74355FB4B9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7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19"/>
            <a:ext cx="6439049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3D45C-8220-4F3A-A023-9F0A515B73B9}" type="datetime1">
              <a:rPr lang="ru-RU" smtClean="0"/>
              <a:t>21.05.2020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AB92B-C8AF-47E4-9335-74355FB4B9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32A41-00D1-44F4-87CD-13017EB82EAB}" type="datetime1">
              <a:rPr lang="ru-RU" smtClean="0"/>
              <a:t>21.05.2020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AB92B-C8AF-47E4-9335-74355FB4B90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2C3D2-E758-487C-BD7F-F531C43ED221}" type="datetime1">
              <a:rPr lang="ru-RU" smtClean="0"/>
              <a:t>21.05.2020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AB92B-C8AF-47E4-9335-74355FB4B9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650B4-9EAA-4214-A175-340ED31CA98E}" type="datetime1">
              <a:rPr lang="ru-RU" smtClean="0"/>
              <a:t>21.05.2020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AB92B-C8AF-47E4-9335-74355FB4B90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F699F-E27F-4339-A474-A02C015F2441}" type="datetime1">
              <a:rPr lang="ru-RU" smtClean="0"/>
              <a:t>21.05.2020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AB92B-C8AF-47E4-9335-74355FB4B90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EAE69-099E-44F1-9856-22AFB69C6747}" type="datetime1">
              <a:rPr lang="ru-RU" smtClean="0"/>
              <a:t>21.05.2020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AB92B-C8AF-47E4-9335-74355FB4B9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494AD-D482-4E12-8B7F-7C0DAD1A9D16}" type="datetime1">
              <a:rPr lang="ru-RU" smtClean="0"/>
              <a:t>21.05.2020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AB92B-C8AF-47E4-9335-74355FB4B9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3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5AD3D-8F2B-45B6-A8A4-B9E5A85B4FFD}" type="datetime1">
              <a:rPr lang="ru-RU" smtClean="0"/>
              <a:t>21.05.2020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AB92B-C8AF-47E4-9335-74355FB4B9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9B8B5-7E21-47A9-A30F-F7F6A8655828}" type="datetime1">
              <a:rPr lang="ru-RU" smtClean="0"/>
              <a:t>21.05.2020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AB92B-C8AF-47E4-9335-74355FB4B90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6C62953-E36B-4806-BFDA-6DDE681859AF}" type="datetime1">
              <a:rPr lang="ru-RU" smtClean="0"/>
              <a:t>21.05.2020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71AB92B-C8AF-47E4-9335-74355FB4B90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7" r:id="rId1"/>
    <p:sldLayoutId id="2147484238" r:id="rId2"/>
    <p:sldLayoutId id="2147484239" r:id="rId3"/>
    <p:sldLayoutId id="2147484240" r:id="rId4"/>
    <p:sldLayoutId id="2147484241" r:id="rId5"/>
    <p:sldLayoutId id="2147484242" r:id="rId6"/>
    <p:sldLayoutId id="2147484243" r:id="rId7"/>
    <p:sldLayoutId id="2147484244" r:id="rId8"/>
    <p:sldLayoutId id="2147484245" r:id="rId9"/>
    <p:sldLayoutId id="2147484246" r:id="rId10"/>
    <p:sldLayoutId id="214748424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diagramLayout" Target="../diagrams/layout1.xml"/><Relationship Id="rId7" Type="http://schemas.openxmlformats.org/officeDocument/2006/relationships/image" Target="../media/image1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13.png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47528" y="1988840"/>
            <a:ext cx="7772400" cy="3888432"/>
          </a:xfrm>
          <a:effectLst/>
        </p:spPr>
        <p:txBody>
          <a:bodyPr/>
          <a:lstStyle/>
          <a:p>
            <a:pPr marL="182880" indent="0" algn="ctr">
              <a:buNone/>
            </a:pPr>
            <a:r>
              <a:rPr 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Основные итоги работы субъектов малого предпринимательства Владимирской области за 2019год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0" y="-719"/>
            <a:ext cx="12192000" cy="1269479"/>
            <a:chOff x="0" y="-719"/>
            <a:chExt cx="12192000" cy="1269479"/>
          </a:xfrm>
        </p:grpSpPr>
        <p:pic>
          <p:nvPicPr>
            <p:cNvPr id="6" name="Picture 5" descr="F:\Картинки\флаг\флаг для презентации-1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719"/>
              <a:ext cx="12192000" cy="1269479"/>
            </a:xfrm>
            <a:prstGeom prst="roundRect">
              <a:avLst>
                <a:gd name="adj" fmla="val 529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47000" dir="5400000" sy="-100000" algn="bl" rotWithShape="0"/>
            </a:effectLst>
            <a:extLst/>
          </p:spPr>
        </p:pic>
        <p:sp>
          <p:nvSpPr>
            <p:cNvPr id="7" name="Заголовок 1"/>
            <p:cNvSpPr txBox="1">
              <a:spLocks/>
            </p:cNvSpPr>
            <p:nvPr/>
          </p:nvSpPr>
          <p:spPr>
            <a:xfrm>
              <a:off x="1343472" y="440308"/>
              <a:ext cx="9324528" cy="45943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ru-RU" b="1" dirty="0">
                  <a:ln w="900" cmpd="sng">
                    <a:solidFill>
                      <a:srgbClr val="003399">
                        <a:alpha val="55000"/>
                      </a:srgbClr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Территориальный орган Федеральной службы государственной статистики по Владимирской области</a:t>
              </a:r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360" y="162753"/>
              <a:ext cx="864096" cy="10145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1794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Доля микропредприятий в основных показателях деятельности малых предприятий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2019 году</a:t>
            </a:r>
            <a:endParaRPr lang="ru-RU" sz="20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Диаграмма 3" title="в количестве замещенных рабочих мест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3623375"/>
              </p:ext>
            </p:extLst>
          </p:nvPr>
        </p:nvGraphicFramePr>
        <p:xfrm>
          <a:off x="767408" y="692696"/>
          <a:ext cx="3024336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7448938"/>
              </p:ext>
            </p:extLst>
          </p:nvPr>
        </p:nvGraphicFramePr>
        <p:xfrm>
          <a:off x="695400" y="3573016"/>
          <a:ext cx="3168352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2586806"/>
              </p:ext>
            </p:extLst>
          </p:nvPr>
        </p:nvGraphicFramePr>
        <p:xfrm>
          <a:off x="4223792" y="1340768"/>
          <a:ext cx="3479081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3882911"/>
              </p:ext>
            </p:extLst>
          </p:nvPr>
        </p:nvGraphicFramePr>
        <p:xfrm>
          <a:off x="8040216" y="764704"/>
          <a:ext cx="3510533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7448375"/>
              </p:ext>
            </p:extLst>
          </p:nvPr>
        </p:nvGraphicFramePr>
        <p:xfrm>
          <a:off x="8040216" y="3789040"/>
          <a:ext cx="3645793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9" name="Поле 2"/>
          <p:cNvSpPr txBox="1"/>
          <p:nvPr/>
        </p:nvSpPr>
        <p:spPr>
          <a:xfrm>
            <a:off x="2351584" y="6275930"/>
            <a:ext cx="2407920" cy="393430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400" b="1" spc="150" dirty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Владимирстат</a:t>
            </a:r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</a:endParaRPr>
          </a:p>
        </p:txBody>
      </p:sp>
      <p:sp>
        <p:nvSpPr>
          <p:cNvPr id="12" name="Номер слайда 8"/>
          <p:cNvSpPr txBox="1">
            <a:spLocks/>
          </p:cNvSpPr>
          <p:nvPr/>
        </p:nvSpPr>
        <p:spPr>
          <a:xfrm>
            <a:off x="11496600" y="6381328"/>
            <a:ext cx="6959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71AB92B-C8AF-47E4-9335-74355FB4B903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680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854146981"/>
              </p:ext>
            </p:extLst>
          </p:nvPr>
        </p:nvGraphicFramePr>
        <p:xfrm>
          <a:off x="623392" y="923691"/>
          <a:ext cx="11017224" cy="5529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1481382" y="260648"/>
            <a:ext cx="9151121" cy="57606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расчёте </a:t>
            </a:r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предприятие</a:t>
            </a:r>
          </a:p>
        </p:txBody>
      </p:sp>
      <p:sp>
        <p:nvSpPr>
          <p:cNvPr id="7" name="Правая фигурная скобка 6"/>
          <p:cNvSpPr/>
          <p:nvPr/>
        </p:nvSpPr>
        <p:spPr>
          <a:xfrm rot="16200000">
            <a:off x="6048076" y="-3213716"/>
            <a:ext cx="317975" cy="8418833"/>
          </a:xfrm>
          <a:prstGeom prst="rightBrace">
            <a:avLst>
              <a:gd name="adj1" fmla="val 0"/>
              <a:gd name="adj2" fmla="val 50000"/>
            </a:avLst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pic>
        <p:nvPicPr>
          <p:cNvPr id="8" name="Picture 2" descr="K:\DOC\Орлова Татьяна\АМОСОВА И.А\2020год\Пресс-релиз\2020 год\март\30.03.2020\картинка\42539501-3d-people-with-some-bit-coins-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40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8962" y="1557318"/>
            <a:ext cx="1512168" cy="1135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714780" y="1268760"/>
            <a:ext cx="984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2019 г.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15497" y="4506796"/>
            <a:ext cx="7312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61.6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0" name="Поле 2"/>
          <p:cNvSpPr txBox="1"/>
          <p:nvPr/>
        </p:nvSpPr>
        <p:spPr>
          <a:xfrm>
            <a:off x="2351584" y="6275930"/>
            <a:ext cx="2407920" cy="393430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400" b="1" spc="150" dirty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Владимирстат</a:t>
            </a:r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</a:endParaRPr>
          </a:p>
        </p:txBody>
      </p:sp>
      <p:sp>
        <p:nvSpPr>
          <p:cNvPr id="12" name="Номер слайда 8"/>
          <p:cNvSpPr txBox="1">
            <a:spLocks/>
          </p:cNvSpPr>
          <p:nvPr/>
        </p:nvSpPr>
        <p:spPr>
          <a:xfrm>
            <a:off x="11496600" y="6381328"/>
            <a:ext cx="6959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71AB92B-C8AF-47E4-9335-74355FB4B903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209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Среднесписочная численность работников малых предприятий (без внешних совместителей) (включая микропредприятия) по субъектам Центрального федерального округа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Российской Федерации за 2019 год </a:t>
            </a:r>
            <a:r>
              <a:rPr lang="ru-RU" sz="1600" b="1" dirty="0">
                <a:solidFill>
                  <a:srgbClr val="FF0000"/>
                </a:solidFill>
              </a:rPr>
              <a:t>(тысяч человек) </a:t>
            </a:r>
            <a:endParaRPr lang="ru-RU" sz="2000" b="1" dirty="0">
              <a:solidFill>
                <a:srgbClr val="FF0000"/>
              </a:solidFill>
            </a:endParaRPr>
          </a:p>
          <a:p>
            <a:pPr algn="ctr"/>
            <a:endParaRPr lang="ru-RU" sz="20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5924213"/>
              </p:ext>
            </p:extLst>
          </p:nvPr>
        </p:nvGraphicFramePr>
        <p:xfrm>
          <a:off x="659396" y="956621"/>
          <a:ext cx="10873208" cy="5321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032104" y="2924944"/>
            <a:ext cx="446449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defRPr sz="1800" b="1" i="0" u="none" strike="noStrike" kern="1200" baseline="0">
                <a:solidFill>
                  <a:srgbClr val="CC33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2000" b="1" dirty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Удельный вес Владимирской области в среднесписочной численности работников малых предприятий ЦФО составляет 3,1</a:t>
            </a:r>
            <a:r>
              <a:rPr lang="ru-RU" sz="2000" b="1" dirty="0" smtClean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ru-RU" sz="2000" b="1" dirty="0">
              <a:solidFill>
                <a:srgbClr val="CC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H="1" flipV="1">
            <a:off x="4583832" y="2492896"/>
            <a:ext cx="2664296" cy="1224136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оле 2"/>
          <p:cNvSpPr txBox="1"/>
          <p:nvPr/>
        </p:nvSpPr>
        <p:spPr>
          <a:xfrm>
            <a:off x="2351584" y="6275930"/>
            <a:ext cx="2407920" cy="393430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400" b="1" spc="150" dirty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Владимирстат</a:t>
            </a:r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</a:endParaRPr>
          </a:p>
        </p:txBody>
      </p:sp>
      <p:sp>
        <p:nvSpPr>
          <p:cNvPr id="10" name="Номер слайда 8"/>
          <p:cNvSpPr txBox="1">
            <a:spLocks/>
          </p:cNvSpPr>
          <p:nvPr/>
        </p:nvSpPr>
        <p:spPr>
          <a:xfrm>
            <a:off x="11496600" y="6381328"/>
            <a:ext cx="6959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71AB92B-C8AF-47E4-9335-74355FB4B903}" type="slidenum">
              <a:rPr lang="ru-RU" smtClean="0"/>
              <a:pPr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219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Оборот (без НДС, акцизов и аналогичных обязательных платежей)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малых предприятий (включая микропредприятия) 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Центрального федерального округа </a:t>
            </a:r>
          </a:p>
          <a:p>
            <a:pPr algn="ctr"/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Российской Федерации за </a:t>
            </a:r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 год </a:t>
            </a:r>
            <a:r>
              <a:rPr lang="ru-RU" sz="1600" b="1" dirty="0">
                <a:solidFill>
                  <a:srgbClr val="FF0000"/>
                </a:solidFill>
              </a:rPr>
              <a:t>(миллиардов рублей) </a:t>
            </a:r>
            <a:endParaRPr lang="ru-RU" sz="2000" b="1" dirty="0">
              <a:solidFill>
                <a:srgbClr val="FF0000"/>
              </a:solidFill>
            </a:endParaRPr>
          </a:p>
          <a:p>
            <a:pPr algn="ctr"/>
            <a:endParaRPr lang="ru-RU" sz="20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1100947"/>
              </p:ext>
            </p:extLst>
          </p:nvPr>
        </p:nvGraphicFramePr>
        <p:xfrm>
          <a:off x="803412" y="1052736"/>
          <a:ext cx="10585176" cy="5349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оле 2"/>
          <p:cNvSpPr txBox="1"/>
          <p:nvPr/>
        </p:nvSpPr>
        <p:spPr>
          <a:xfrm>
            <a:off x="2351584" y="6275930"/>
            <a:ext cx="2407920" cy="393430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400" b="1" spc="150" dirty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Владимирстат</a:t>
            </a:r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</a:endParaRPr>
          </a:p>
        </p:txBody>
      </p:sp>
      <p:sp>
        <p:nvSpPr>
          <p:cNvPr id="8" name="Номер слайда 8"/>
          <p:cNvSpPr txBox="1">
            <a:spLocks/>
          </p:cNvSpPr>
          <p:nvPr/>
        </p:nvSpPr>
        <p:spPr>
          <a:xfrm>
            <a:off x="11496600" y="6381328"/>
            <a:ext cx="6959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71AB92B-C8AF-47E4-9335-74355FB4B903}" type="slidenum">
              <a:rPr lang="ru-RU" smtClean="0"/>
              <a:pPr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770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435" y="44624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виды деятельности субъектов малого предпринимательства в 2019 году</a:t>
            </a:r>
          </a:p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(в процентах от общего количества)</a:t>
            </a:r>
            <a:endParaRPr lang="ru-RU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1266470"/>
              </p:ext>
            </p:extLst>
          </p:nvPr>
        </p:nvGraphicFramePr>
        <p:xfrm>
          <a:off x="623392" y="764703"/>
          <a:ext cx="10945216" cy="57079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оле 2"/>
          <p:cNvSpPr txBox="1"/>
          <p:nvPr/>
        </p:nvSpPr>
        <p:spPr>
          <a:xfrm>
            <a:off x="2351584" y="6275930"/>
            <a:ext cx="2407920" cy="393430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400" b="1" spc="150" dirty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Владимирстат</a:t>
            </a:r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</a:endParaRPr>
          </a:p>
        </p:txBody>
      </p:sp>
      <p:sp>
        <p:nvSpPr>
          <p:cNvPr id="8" name="Номер слайда 8"/>
          <p:cNvSpPr txBox="1">
            <a:spLocks/>
          </p:cNvSpPr>
          <p:nvPr/>
        </p:nvSpPr>
        <p:spPr>
          <a:xfrm>
            <a:off x="11496600" y="6381328"/>
            <a:ext cx="6959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71AB92B-C8AF-47E4-9335-74355FB4B903}" type="slidenum">
              <a:rPr lang="ru-RU" smtClean="0"/>
              <a:pPr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09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8000"/>
                <a:shade val="90000"/>
                <a:satMod val="160000"/>
                <a:lumMod val="100000"/>
              </a:schemeClr>
            </a:gs>
            <a:gs pos="60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3110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 занятых в сфере индивидуальной предпринимательской деятельности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категориям в 2019 году </a:t>
            </a: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(в процентах)</a:t>
            </a:r>
            <a:endParaRPr lang="ru-RU" sz="16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4128578"/>
              </p:ext>
            </p:extLst>
          </p:nvPr>
        </p:nvGraphicFramePr>
        <p:xfrm>
          <a:off x="1199456" y="692696"/>
          <a:ext cx="10297143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оле 2"/>
          <p:cNvSpPr txBox="1"/>
          <p:nvPr/>
        </p:nvSpPr>
        <p:spPr>
          <a:xfrm>
            <a:off x="2351584" y="6275930"/>
            <a:ext cx="2407920" cy="393430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400" b="1" spc="150" dirty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Владимирстат</a:t>
            </a:r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</a:endParaRPr>
          </a:p>
        </p:txBody>
      </p:sp>
      <p:sp>
        <p:nvSpPr>
          <p:cNvPr id="8" name="Номер слайда 8"/>
          <p:cNvSpPr txBox="1">
            <a:spLocks/>
          </p:cNvSpPr>
          <p:nvPr/>
        </p:nvSpPr>
        <p:spPr>
          <a:xfrm>
            <a:off x="11496600" y="6381328"/>
            <a:ext cx="6959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71AB92B-C8AF-47E4-9335-74355FB4B903}" type="slidenum">
              <a:rPr lang="ru-RU" smtClean="0"/>
              <a:pPr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49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3110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Удельный вес наемных работников в сфере индивидуальной предпринимательской деятельности по отдельным видам деятельности в 2019 году </a:t>
            </a:r>
          </a:p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(в процентах)</a:t>
            </a: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2764291"/>
              </p:ext>
            </p:extLst>
          </p:nvPr>
        </p:nvGraphicFramePr>
        <p:xfrm>
          <a:off x="119337" y="760996"/>
          <a:ext cx="11953328" cy="54763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оле 2"/>
          <p:cNvSpPr txBox="1"/>
          <p:nvPr/>
        </p:nvSpPr>
        <p:spPr>
          <a:xfrm>
            <a:off x="2351584" y="6275930"/>
            <a:ext cx="2407920" cy="393430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400" b="1" spc="150" dirty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Владимирстат</a:t>
            </a:r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</a:endParaRPr>
          </a:p>
        </p:txBody>
      </p:sp>
      <p:sp>
        <p:nvSpPr>
          <p:cNvPr id="8" name="Номер слайда 8"/>
          <p:cNvSpPr txBox="1">
            <a:spLocks/>
          </p:cNvSpPr>
          <p:nvPr/>
        </p:nvSpPr>
        <p:spPr>
          <a:xfrm>
            <a:off x="11496600" y="6381328"/>
            <a:ext cx="6959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71AB92B-C8AF-47E4-9335-74355FB4B903}" type="slidenum">
              <a:rPr lang="ru-RU" smtClean="0"/>
              <a:pPr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320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ле 2"/>
          <p:cNvSpPr txBox="1"/>
          <p:nvPr/>
        </p:nvSpPr>
        <p:spPr>
          <a:xfrm>
            <a:off x="2351584" y="6275930"/>
            <a:ext cx="2407920" cy="393430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400" b="1" spc="150" dirty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Владимирстат</a:t>
            </a:r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11424" y="20010"/>
            <a:ext cx="10441160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Продукция сельского хозяйства  и индекс производства продукции сельского хозяйства в крестьянских (фермерских) хозяйствах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637651723"/>
              </p:ext>
            </p:extLst>
          </p:nvPr>
        </p:nvGraphicFramePr>
        <p:xfrm>
          <a:off x="479376" y="692696"/>
          <a:ext cx="11305256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ятиугольник 5"/>
          <p:cNvSpPr/>
          <p:nvPr/>
        </p:nvSpPr>
        <p:spPr>
          <a:xfrm>
            <a:off x="119336" y="5292598"/>
            <a:ext cx="5832647" cy="983332"/>
          </a:xfrm>
          <a:prstGeom prst="homePlate">
            <a:avLst>
              <a:gd name="adj" fmla="val 84592"/>
            </a:avLst>
          </a:prstGeom>
          <a:noFill/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Удельный вес крестьянских (фермерских) хозяйств в общем объеме производства продукции сельского хозяйства </a:t>
            </a:r>
            <a:r>
              <a:rPr lang="ru-RU" sz="1400" b="1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(в процентах от хозяйств всех категорий)</a:t>
            </a:r>
            <a:endParaRPr lang="ru-RU" sz="1400" b="1" i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4159660305"/>
              </p:ext>
            </p:extLst>
          </p:nvPr>
        </p:nvGraphicFramePr>
        <p:xfrm>
          <a:off x="5015880" y="3869762"/>
          <a:ext cx="7673200" cy="29969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Номер слайда 8"/>
          <p:cNvSpPr txBox="1">
            <a:spLocks/>
          </p:cNvSpPr>
          <p:nvPr/>
        </p:nvSpPr>
        <p:spPr>
          <a:xfrm>
            <a:off x="11496600" y="6381328"/>
            <a:ext cx="6959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71AB92B-C8AF-47E4-9335-74355FB4B903}" type="slidenum">
              <a:rPr lang="ru-RU" smtClean="0"/>
              <a:pPr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445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ле 2"/>
          <p:cNvSpPr txBox="1"/>
          <p:nvPr/>
        </p:nvSpPr>
        <p:spPr>
          <a:xfrm>
            <a:off x="2351584" y="6275930"/>
            <a:ext cx="2407920" cy="393430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400" b="1" spc="150" dirty="0" err="1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Владимирстат</a:t>
            </a:r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35360" y="188640"/>
            <a:ext cx="6192688" cy="9361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Посевные площади сельскохозяйственных культур 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крестьянских (фермерских) хозяйствах 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(тысяч гектаров)</a:t>
            </a: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3262313" y="20224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1115272"/>
              </p:ext>
            </p:extLst>
          </p:nvPr>
        </p:nvGraphicFramePr>
        <p:xfrm>
          <a:off x="335358" y="1268760"/>
          <a:ext cx="6192690" cy="498549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{B301B821-A1FF-4177-AEE7-76D212191A09}</a:tableStyleId>
              </a:tblPr>
              <a:tblGrid>
                <a:gridCol w="2880322"/>
                <a:gridCol w="936104"/>
                <a:gridCol w="792088"/>
                <a:gridCol w="1584176"/>
              </a:tblGrid>
              <a:tr h="448293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437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Удельный 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вес в посевной площади хозяйств всех категорий, 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(процентов)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A7E2FF"/>
                    </a:solidFill>
                  </a:tcPr>
                </a:tc>
              </a:tr>
              <a:tr h="4559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Вся посевная площадь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tabLst>
                          <a:tab pos="291465" algn="dec"/>
                        </a:tabLs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22,0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tabLst>
                          <a:tab pos="291465" algn="dec"/>
                        </a:tabLs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23,5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tabLst>
                          <a:tab pos="460375" algn="dec"/>
                        </a:tabLs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7,8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rgbClr val="A7E2FF"/>
                    </a:solidFill>
                  </a:tcPr>
                </a:tc>
              </a:tr>
              <a:tr h="287945">
                <a:tc>
                  <a:txBody>
                    <a:bodyPr/>
                    <a:lstStyle/>
                    <a:p>
                      <a:pPr marL="34290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том числе: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tabLst>
                          <a:tab pos="291465" algn="dec"/>
                        </a:tabLs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tabLst>
                          <a:tab pos="291465" algn="dec"/>
                        </a:tabLs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tabLst>
                          <a:tab pos="460375" algn="dec"/>
                        </a:tabLs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rgbClr val="A7E2FF"/>
                    </a:solidFill>
                  </a:tcPr>
                </a:tc>
              </a:tr>
              <a:tr h="632439"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зерновые и зернобобовые культуры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tabLst>
                          <a:tab pos="291465" algn="dec"/>
                        </a:tabLs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4,4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tabLst>
                          <a:tab pos="291465" algn="dec"/>
                        </a:tabLs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4,4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tabLst>
                          <a:tab pos="460375" algn="dec"/>
                        </a:tabLs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5,4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rgbClr val="A7E2FF"/>
                    </a:solidFill>
                  </a:tcPr>
                </a:tc>
              </a:tr>
              <a:tr h="453508"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технические культуры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tabLst>
                          <a:tab pos="291465" algn="dec"/>
                        </a:tabLs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1,7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tabLst>
                          <a:tab pos="291465" algn="dec"/>
                        </a:tabLs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0,05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tabLst>
                          <a:tab pos="460375" algn="dec"/>
                        </a:tabLs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0,6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rgbClr val="A7E2FF"/>
                    </a:solidFill>
                  </a:tcPr>
                </a:tc>
              </a:tr>
              <a:tr h="455065"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картофель 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tabLst>
                          <a:tab pos="291465" algn="dec"/>
                        </a:tabLs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0,4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tabLst>
                          <a:tab pos="291465" algn="dec"/>
                        </a:tabLs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tabLst>
                          <a:tab pos="460375" algn="dec"/>
                        </a:tabLs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4,8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rgbClr val="A7E2FF"/>
                    </a:solidFill>
                  </a:tcPr>
                </a:tc>
              </a:tr>
              <a:tr h="453508"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овощи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tabLst>
                          <a:tab pos="291465" algn="dec"/>
                        </a:tabLs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0,6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tabLst>
                          <a:tab pos="291465" algn="dec"/>
                        </a:tabLs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0,7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tabLst>
                          <a:tab pos="460375" algn="dec"/>
                        </a:tabLs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15,7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E2FF"/>
                    </a:solidFill>
                  </a:tcPr>
                </a:tc>
              </a:tr>
              <a:tr h="455065"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кормовые культуры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tabLst>
                          <a:tab pos="291465" algn="dec"/>
                        </a:tabLst>
                      </a:pPr>
                      <a:r>
                        <a:rPr lang="ru-RU" sz="1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14,9</a:t>
                      </a:r>
                      <a:endParaRPr lang="ru-RU" sz="18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tabLst>
                          <a:tab pos="291465" algn="dec"/>
                        </a:tabLst>
                      </a:pPr>
                      <a:r>
                        <a:rPr lang="ru-RU" sz="1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17,8</a:t>
                      </a:r>
                      <a:endParaRPr lang="ru-RU" sz="18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tabLst>
                          <a:tab pos="460375" algn="dec"/>
                        </a:tabLs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9,1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A7E2FF"/>
                    </a:solidFill>
                  </a:tcPr>
                </a:tc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6874037" y="188640"/>
            <a:ext cx="4968552" cy="936104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Поголовье скота и птицы 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крестьянских (фермерских) хозяйствах 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(на конец года; тысяч голов)</a:t>
            </a: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1274337"/>
              </p:ext>
            </p:extLst>
          </p:nvPr>
        </p:nvGraphicFramePr>
        <p:xfrm>
          <a:off x="6912376" y="1268761"/>
          <a:ext cx="4968552" cy="493769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{9DCAF9ED-07DC-4A11-8D7F-57B35C25682E}</a:tableStyleId>
              </a:tblPr>
              <a:tblGrid>
                <a:gridCol w="2239347"/>
                <a:gridCol w="699796"/>
                <a:gridCol w="769776"/>
                <a:gridCol w="1259633"/>
              </a:tblGrid>
              <a:tr h="348465">
                <a:tc row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142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Удельный вес в общем поголовье скота и птицы, 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(процентов)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16384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Крупный рогатый скот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81635" algn="dec"/>
                        </a:tabLs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7,1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81635" algn="dec"/>
                        </a:tabLs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7,4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71170" algn="dec"/>
                        </a:tabLs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5,5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57235">
                <a:tc>
                  <a:txBody>
                    <a:bodyPr/>
                    <a:lstStyle/>
                    <a:p>
                      <a:pPr marL="18034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том числе коровы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81635" algn="dec"/>
                        </a:tabLs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3,0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81635" algn="dec"/>
                        </a:tabLs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3,4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71170" algn="dec"/>
                        </a:tabLs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5,8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88628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Свиньи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81635" algn="dec"/>
                        </a:tabLs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81635" algn="dec"/>
                        </a:tabLs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0,6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71170" algn="dec"/>
                        </a:tabLs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23,7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608211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Овцы и козы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81635" algn="dec"/>
                        </a:tabLs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8,3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81635" algn="dec"/>
                        </a:tabLs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9,4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71170" algn="dec"/>
                        </a:tabLs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38,0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96342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Лошади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81635" algn="dec"/>
                        </a:tabLs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81635" algn="dec"/>
                        </a:tabLs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0,03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71170" algn="dec"/>
                        </a:tabLs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5,5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608211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Птица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81635" algn="dec"/>
                        </a:tabLst>
                      </a:pPr>
                      <a:r>
                        <a:rPr lang="ru-RU" sz="1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25,3</a:t>
                      </a:r>
                      <a:endParaRPr lang="ru-RU" sz="18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81635" algn="dec"/>
                        </a:tabLst>
                      </a:pPr>
                      <a:r>
                        <a:rPr lang="ru-RU" sz="1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12,5</a:t>
                      </a:r>
                      <a:endParaRPr lang="ru-RU" sz="18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71170" algn="dec"/>
                        </a:tabLs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0,4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16" name="Прямая соединительная линия 15"/>
          <p:cNvCxnSpPr/>
          <p:nvPr/>
        </p:nvCxnSpPr>
        <p:spPr>
          <a:xfrm>
            <a:off x="6672064" y="44624"/>
            <a:ext cx="0" cy="6813376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7" name="Номер слайда 8"/>
          <p:cNvSpPr txBox="1">
            <a:spLocks/>
          </p:cNvSpPr>
          <p:nvPr/>
        </p:nvSpPr>
        <p:spPr>
          <a:xfrm>
            <a:off x="11496600" y="6381328"/>
            <a:ext cx="6959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71AB92B-C8AF-47E4-9335-74355FB4B903}" type="slidenum">
              <a:rPr lang="ru-RU" smtClean="0"/>
              <a:pPr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61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ле 2"/>
          <p:cNvSpPr txBox="1"/>
          <p:nvPr/>
        </p:nvSpPr>
        <p:spPr>
          <a:xfrm>
            <a:off x="2351584" y="6275930"/>
            <a:ext cx="2407920" cy="393430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400" b="1" spc="150" dirty="0" err="1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Владимирстат</a:t>
            </a:r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7368" y="188640"/>
            <a:ext cx="7128792" cy="86409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9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Производство основных видов сельскохозяйственной продукции </a:t>
            </a:r>
            <a:endParaRPr lang="ru-RU" sz="1600" dirty="0">
              <a:solidFill>
                <a:srgbClr val="0096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b="1" dirty="0">
                <a:solidFill>
                  <a:srgbClr val="009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крестьянских (фермерских) хозяйствах </a:t>
            </a:r>
            <a:endParaRPr lang="ru-RU" sz="1600" dirty="0">
              <a:solidFill>
                <a:srgbClr val="0096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dirty="0">
                <a:solidFill>
                  <a:srgbClr val="009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(тысяч тонн)</a:t>
            </a:r>
            <a:endParaRPr lang="ru-RU" sz="2000" dirty="0">
              <a:solidFill>
                <a:srgbClr val="0096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6498206"/>
              </p:ext>
            </p:extLst>
          </p:nvPr>
        </p:nvGraphicFramePr>
        <p:xfrm>
          <a:off x="551384" y="1305744"/>
          <a:ext cx="6768752" cy="490131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{5A111915-BE36-4E01-A7E5-04B1672EAD32}</a:tableStyleId>
              </a:tblPr>
              <a:tblGrid>
                <a:gridCol w="2592288"/>
                <a:gridCol w="1263331"/>
                <a:gridCol w="1370886"/>
                <a:gridCol w="1542247"/>
              </a:tblGrid>
              <a:tr h="510688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417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Удельный вес в общем объеме производства, процентов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1777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Зерно (в весе после доработки)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tabLst>
                          <a:tab pos="-6999605" algn="dec"/>
                        </a:tabLs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7,1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tabLst>
                          <a:tab pos="-6999605" algn="dec"/>
                        </a:tabLs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7,6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tabLst>
                          <a:tab pos="-6999605" algn="dec"/>
                        </a:tabLs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4,3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4304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Картофель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tabLst>
                          <a:tab pos="-6999605" algn="dec"/>
                        </a:tabLs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8,5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tabLst>
                          <a:tab pos="-6999605" algn="dec"/>
                        </a:tabLs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12,2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tabLst>
                          <a:tab pos="-6999605" algn="dec"/>
                        </a:tabLs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5,6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4304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Овощи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tabLst>
                          <a:tab pos="-6999605" algn="dec"/>
                        </a:tabLs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6,0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tabLst>
                          <a:tab pos="-6999605" algn="dec"/>
                        </a:tabLs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6,9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tabLst>
                          <a:tab pos="-6999605" algn="dec"/>
                        </a:tabLs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9,6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250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Скот и птица на убой </a:t>
                      </a:r>
                      <a:b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(в убойном весе)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tabLst>
                          <a:tab pos="-6999605" algn="dec"/>
                        </a:tabLs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1,3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tabLst>
                          <a:tab pos="-6999605" algn="dec"/>
                        </a:tabLs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1,3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tabLst>
                          <a:tab pos="-6999605" algn="dec"/>
                        </a:tabLs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3,8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4304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Молоко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tabLst>
                          <a:tab pos="-6999605" algn="dec"/>
                        </a:tabLs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13,0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tabLst>
                          <a:tab pos="-6999605" algn="dec"/>
                        </a:tabLs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14,9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tabLst>
                          <a:tab pos="-6999605" algn="dec"/>
                        </a:tabLs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3,6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4304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Яйца, тыс. шт.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tabLst>
                          <a:tab pos="-6999605" algn="dec"/>
                        </a:tabLs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633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tabLst>
                          <a:tab pos="-6999605" algn="dec"/>
                        </a:tabLs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427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tabLst>
                          <a:tab pos="-6999605" algn="dec"/>
                        </a:tabLs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70885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Шерсть (в физическом весе), т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tabLst>
                          <a:tab pos="-6999605" algn="dec"/>
                        </a:tabLs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5,1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tabLst>
                          <a:tab pos="-6999605" algn="dec"/>
                        </a:tabLs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4,9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tabLst>
                          <a:tab pos="-6999605" algn="dec"/>
                        </a:tabLs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34,8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Овал 5"/>
          <p:cNvSpPr/>
          <p:nvPr/>
        </p:nvSpPr>
        <p:spPr>
          <a:xfrm>
            <a:off x="8040216" y="225624"/>
            <a:ext cx="3960440" cy="2160240"/>
          </a:xfrm>
          <a:prstGeom prst="ellipse">
            <a:avLst/>
          </a:prstGeom>
          <a:solidFill>
            <a:srgbClr val="D4D8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 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производства основных видов сельскохозяйственной </a:t>
            </a:r>
            <a:endParaRPr lang="ru-RU" sz="14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продукции по категориям хозяйств в 2019 г.</a:t>
            </a:r>
            <a:endParaRPr lang="ru-RU" sz="14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(в процентах от объема производства в хозяйствах всех категорий)</a:t>
            </a:r>
          </a:p>
          <a:p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136641304"/>
              </p:ext>
            </p:extLst>
          </p:nvPr>
        </p:nvGraphicFramePr>
        <p:xfrm>
          <a:off x="7464152" y="2385864"/>
          <a:ext cx="4543807" cy="40867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Номер слайда 8"/>
          <p:cNvSpPr txBox="1">
            <a:spLocks/>
          </p:cNvSpPr>
          <p:nvPr/>
        </p:nvSpPr>
        <p:spPr>
          <a:xfrm>
            <a:off x="11496600" y="6381328"/>
            <a:ext cx="6959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71AB92B-C8AF-47E4-9335-74355FB4B903}" type="slidenum">
              <a:rPr lang="ru-RU" smtClean="0"/>
              <a:pPr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918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AB92B-C8AF-47E4-9335-74355FB4B903}" type="slidenum">
              <a:rPr lang="ru-RU" smtClean="0"/>
              <a:t>2</a:t>
            </a:fld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90670" y="529208"/>
            <a:ext cx="5849356" cy="1616114"/>
          </a:xfrm>
          <a:prstGeom prst="round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Федеральный закон </a:t>
            </a:r>
            <a:endParaRPr lang="en-US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«Об официальном статистическом 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учёте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системе государственной статистики в Российской Федерации»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29 ноября 2007 г. № 282-ФЗ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16621" y="2236434"/>
            <a:ext cx="5811701" cy="1552606"/>
          </a:xfrm>
          <a:prstGeom prst="round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Федеральный закон  </a:t>
            </a:r>
          </a:p>
          <a:p>
            <a:pPr lvl="0"/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 развитии малого и среднего предпринимательства в Российской Федерации»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24 июля 2007 г. № 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209-ФЗ</a:t>
            </a: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75520" y="3919679"/>
            <a:ext cx="3508467" cy="1237513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1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Статьей</a:t>
            </a:r>
            <a:r>
              <a:rPr lang="ru-RU" sz="1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определены критерии отнесения к субъектам малого и среднего предпринимательства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70228" y="5267746"/>
            <a:ext cx="4894008" cy="159025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1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Статьей</a:t>
            </a:r>
            <a:r>
              <a:rPr lang="ru-RU" sz="1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4.1 установлен порядок внесения сведений в единый реестр субъектов малого и среднего предпринимательства, ведение которого осуществляется федеральным органом исполнительной власти, осуществляющим функции по контролю и надзору за соблюдением законодательства о налогах и сборах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60" y="116632"/>
            <a:ext cx="12191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Законодательная</a:t>
            </a:r>
            <a:r>
              <a:rPr lang="ru-RU" sz="2000" dirty="0">
                <a:solidFill>
                  <a:srgbClr val="FF0000"/>
                </a:solidFill>
                <a:latin typeface="Arial Black" panose="020B0A04020102020204" pitchFamily="34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основа</a:t>
            </a:r>
          </a:p>
        </p:txBody>
      </p:sp>
      <p:grpSp>
        <p:nvGrpSpPr>
          <p:cNvPr id="11" name="Группа 10"/>
          <p:cNvGrpSpPr/>
          <p:nvPr/>
        </p:nvGrpSpPr>
        <p:grpSpPr>
          <a:xfrm>
            <a:off x="5375920" y="3588696"/>
            <a:ext cx="774869" cy="1556168"/>
            <a:chOff x="5000104" y="981142"/>
            <a:chExt cx="774869" cy="774869"/>
          </a:xfrm>
          <a:solidFill>
            <a:schemeClr val="accent3">
              <a:lumMod val="75000"/>
            </a:schemeClr>
          </a:solidFill>
        </p:grpSpPr>
        <p:sp>
          <p:nvSpPr>
            <p:cNvPr id="12" name="Стрелка вниз 11"/>
            <p:cNvSpPr/>
            <p:nvPr/>
          </p:nvSpPr>
          <p:spPr>
            <a:xfrm>
              <a:off x="5000104" y="981142"/>
              <a:ext cx="774869" cy="774869"/>
            </a:xfrm>
            <a:prstGeom prst="downArrow">
              <a:avLst>
                <a:gd name="adj1" fmla="val 55000"/>
                <a:gd name="adj2" fmla="val 45000"/>
              </a:avLst>
            </a:prstGeom>
            <a:grpFill/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Стрелка вниз 4"/>
            <p:cNvSpPr/>
            <p:nvPr/>
          </p:nvSpPr>
          <p:spPr>
            <a:xfrm>
              <a:off x="5174450" y="981142"/>
              <a:ext cx="426177" cy="58308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600" kern="1200"/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3647728" y="3424462"/>
            <a:ext cx="774869" cy="436503"/>
            <a:chOff x="5000104" y="981142"/>
            <a:chExt cx="774869" cy="774869"/>
          </a:xfrm>
          <a:solidFill>
            <a:schemeClr val="accent3">
              <a:lumMod val="75000"/>
            </a:schemeClr>
          </a:solidFill>
        </p:grpSpPr>
        <p:sp>
          <p:nvSpPr>
            <p:cNvPr id="15" name="Стрелка вниз 14"/>
            <p:cNvSpPr/>
            <p:nvPr/>
          </p:nvSpPr>
          <p:spPr>
            <a:xfrm>
              <a:off x="5000104" y="981142"/>
              <a:ext cx="774869" cy="774869"/>
            </a:xfrm>
            <a:prstGeom prst="downArrow">
              <a:avLst>
                <a:gd name="adj1" fmla="val 55000"/>
                <a:gd name="adj2" fmla="val 45000"/>
              </a:avLst>
            </a:prstGeom>
            <a:grpFill/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Стрелка вниз 4"/>
            <p:cNvSpPr/>
            <p:nvPr/>
          </p:nvSpPr>
          <p:spPr>
            <a:xfrm>
              <a:off x="5174450" y="981142"/>
              <a:ext cx="426177" cy="58308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600" kern="1200"/>
            </a:p>
          </p:txBody>
        </p:sp>
      </p:grpSp>
      <p:pic>
        <p:nvPicPr>
          <p:cNvPr id="17" name="Picture 4" descr="http://vybor.ua/uploadfiles/article/5065c09a6e53f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05" b="96559" l="0" r="984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688" y="4251141"/>
            <a:ext cx="2540205" cy="2476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оле 2"/>
          <p:cNvSpPr txBox="1"/>
          <p:nvPr/>
        </p:nvSpPr>
        <p:spPr>
          <a:xfrm>
            <a:off x="2351584" y="6275930"/>
            <a:ext cx="2407920" cy="393430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400" b="1" spc="150" dirty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Владимирстат</a:t>
            </a:r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</a:endParaRPr>
          </a:p>
        </p:txBody>
      </p:sp>
      <p:sp>
        <p:nvSpPr>
          <p:cNvPr id="19" name="Номер слайда 8"/>
          <p:cNvSpPr txBox="1">
            <a:spLocks/>
          </p:cNvSpPr>
          <p:nvPr/>
        </p:nvSpPr>
        <p:spPr>
          <a:xfrm>
            <a:off x="11496600" y="6381328"/>
            <a:ext cx="6959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71AB92B-C8AF-47E4-9335-74355FB4B903}" type="slidenum">
              <a:rPr lang="ru-RU" smtClean="0"/>
              <a:pPr/>
              <a:t>2</a:t>
            </a:fld>
            <a:endParaRPr lang="ru-RU" dirty="0"/>
          </a:p>
        </p:txBody>
      </p:sp>
      <p:grpSp>
        <p:nvGrpSpPr>
          <p:cNvPr id="20" name="Группа 19"/>
          <p:cNvGrpSpPr/>
          <p:nvPr/>
        </p:nvGrpSpPr>
        <p:grpSpPr>
          <a:xfrm>
            <a:off x="8127196" y="404664"/>
            <a:ext cx="3385909" cy="1396170"/>
            <a:chOff x="0" y="391295"/>
            <a:chExt cx="4950629" cy="2071552"/>
          </a:xfrm>
          <a:scene3d>
            <a:camera prst="orthographicFront"/>
            <a:lightRig rig="flat" dir="t"/>
          </a:scene3d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0" y="391295"/>
              <a:ext cx="4950629" cy="2071552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sp3d prstMaterial="dkEdge">
              <a:bevelT w="8200" h="38100"/>
            </a:sp3d>
          </p:spPr>
          <p:style>
            <a:lnRef idx="0">
              <a:scrgbClr r="0" g="0" b="0"/>
            </a:lnRef>
            <a:fillRef idx="2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2" name="Скругленный прямоугольник 4"/>
            <p:cNvSpPr/>
            <p:nvPr/>
          </p:nvSpPr>
          <p:spPr>
            <a:xfrm>
              <a:off x="82799" y="492419"/>
              <a:ext cx="4748379" cy="186930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200" b="1" kern="1200" dirty="0" smtClean="0">
                <a:solidFill>
                  <a:srgbClr val="000099"/>
                </a:solidFill>
                <a:latin typeface="Arial Black" pitchFamily="34" charset="0"/>
              </a:endParaRP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600" b="1" i="0" kern="12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i="0" kern="1200" dirty="0" smtClean="0">
                  <a:solidFill>
                    <a:srgbClr val="C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Кодекс Российской Федерации об административных правонарушениях 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i="0" kern="1200" dirty="0" smtClean="0">
                  <a:solidFill>
                    <a:srgbClr val="C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от 30 декабря 2001 г. 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i="0" kern="1200" dirty="0" smtClean="0">
                  <a:solidFill>
                    <a:srgbClr val="C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№ 195-ФЗ</a:t>
              </a:r>
              <a:br>
                <a:rPr lang="ru-RU" sz="1600" b="1" i="0" kern="1200" dirty="0" smtClean="0">
                  <a:solidFill>
                    <a:srgbClr val="C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600" b="1" i="0" kern="1200" dirty="0" smtClean="0">
                  <a:solidFill>
                    <a:srgbClr val="C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ru-RU" sz="1600" b="1" i="0" kern="1200" dirty="0" smtClean="0">
                  <a:solidFill>
                    <a:srgbClr val="C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lang="ru-RU" sz="1600" b="1" i="0" kern="120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8194083" y="1916832"/>
            <a:ext cx="3302517" cy="1221825"/>
            <a:chOff x="5462365" y="574409"/>
            <a:chExt cx="5122810" cy="2071552"/>
          </a:xfrm>
          <a:scene3d>
            <a:camera prst="orthographicFront"/>
            <a:lightRig rig="flat" dir="t"/>
          </a:scene3d>
        </p:grpSpPr>
        <p:sp>
          <p:nvSpPr>
            <p:cNvPr id="30" name="Скругленный прямоугольник 29"/>
            <p:cNvSpPr/>
            <p:nvPr/>
          </p:nvSpPr>
          <p:spPr>
            <a:xfrm>
              <a:off x="5462365" y="574409"/>
              <a:ext cx="5122810" cy="2071552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sp3d prstMaterial="dkEdge">
              <a:bevelT w="8200" h="38100"/>
            </a:sp3d>
          </p:spPr>
          <p:style>
            <a:lnRef idx="0">
              <a:scrgbClr r="0" g="0" b="0"/>
            </a:lnRef>
            <a:fillRef idx="2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31" name="Скругленный прямоугольник 4"/>
            <p:cNvSpPr/>
            <p:nvPr/>
          </p:nvSpPr>
          <p:spPr>
            <a:xfrm>
              <a:off x="5563490" y="1174351"/>
              <a:ext cx="4920560" cy="137048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i="0" kern="1200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Федеральный закон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i="0" kern="1200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« О персональных данных»</a:t>
              </a:r>
              <a:r>
                <a:rPr lang="en-US" sz="1600" b="1" i="0" kern="1200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ru-RU" sz="1600" b="1" i="0" kern="1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i="0" kern="1200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от 27 июля 2006 г.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i="0" kern="1200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№ 152-ФЗ</a:t>
              </a:r>
              <a:br>
                <a:rPr lang="ru-RU" sz="1600" b="1" i="0" kern="1200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lang="ru-RU" sz="1600" b="1" i="0" kern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7896200" y="3284984"/>
            <a:ext cx="3776724" cy="1863667"/>
            <a:chOff x="0" y="2903283"/>
            <a:chExt cx="4961159" cy="2071552"/>
          </a:xfrm>
          <a:scene3d>
            <a:camera prst="orthographicFront"/>
            <a:lightRig rig="flat" dir="t"/>
          </a:scene3d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0" y="2903283"/>
              <a:ext cx="4961159" cy="2071552"/>
            </a:xfrm>
            <a:prstGeom prst="roundRect">
              <a:avLst/>
            </a:prstGeom>
            <a:solidFill>
              <a:srgbClr val="CCCCFF"/>
            </a:solidFill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34" name="Скругленный прямоугольник 4"/>
            <p:cNvSpPr/>
            <p:nvPr/>
          </p:nvSpPr>
          <p:spPr>
            <a:xfrm>
              <a:off x="101125" y="3004408"/>
              <a:ext cx="4758909" cy="186930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Постановление Правительства Российской Федерации «Об условиях предоставления в обязательном порядке первичных статистических данных и административных данных субъектам официального статистического </a:t>
              </a:r>
              <a:r>
                <a:rPr lang="ru-RU" sz="1400" b="1" kern="1200" dirty="0" err="1" smtClean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учета</a:t>
              </a:r>
              <a:r>
                <a:rPr lang="ru-RU" sz="1400" b="1" kern="1200" dirty="0" smtClean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»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от 18 августа 2008 г. N 620</a:t>
              </a:r>
              <a:endParaRPr lang="ru-RU" sz="1400" b="1" kern="1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7608168" y="5339328"/>
            <a:ext cx="4363775" cy="1394796"/>
            <a:chOff x="5059526" y="2903283"/>
            <a:chExt cx="5271167" cy="2071552"/>
          </a:xfrm>
          <a:scene3d>
            <a:camera prst="orthographicFront"/>
            <a:lightRig rig="flat" dir="t"/>
          </a:scene3d>
        </p:grpSpPr>
        <p:sp>
          <p:nvSpPr>
            <p:cNvPr id="36" name="Скругленный прямоугольник 35"/>
            <p:cNvSpPr/>
            <p:nvPr/>
          </p:nvSpPr>
          <p:spPr>
            <a:xfrm>
              <a:off x="5059526" y="2903283"/>
              <a:ext cx="5271167" cy="2071552"/>
            </a:xfrm>
            <a:prstGeom prst="roundRect">
              <a:avLst/>
            </a:prstGeom>
            <a:solidFill>
              <a:srgbClr val="CCCCFF"/>
            </a:solidFill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37" name="Скругленный прямоугольник 4"/>
            <p:cNvSpPr/>
            <p:nvPr/>
          </p:nvSpPr>
          <p:spPr>
            <a:xfrm>
              <a:off x="5154013" y="3011432"/>
              <a:ext cx="5068917" cy="186930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Постановление Правительства Российской Федерации «О порядке проведения выборочных статистических наблюдений за деятельностью субъектов малого и среднего предпринимательства» от 16 февраля 2008 г. N 79</a:t>
              </a:r>
              <a:endParaRPr lang="ru-RU" sz="1400" b="1" kern="1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8" name="Рисунок 37" descr="http://admprom.ru/wp-content/uploads/2018/08/1497541634_9785379019075-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032" y="583094"/>
            <a:ext cx="1319485" cy="194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Рисунок 38" descr="https://www.hibiny.com/images/news/2019/187804/cedb1b88d25009dadfcaa5382bb0d538.jpg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32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8322" y="2564904"/>
            <a:ext cx="1760073" cy="2115619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Номер слайда 8"/>
          <p:cNvSpPr txBox="1">
            <a:spLocks/>
          </p:cNvSpPr>
          <p:nvPr/>
        </p:nvSpPr>
        <p:spPr>
          <a:xfrm>
            <a:off x="11649000" y="6533728"/>
            <a:ext cx="6959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71AB92B-C8AF-47E4-9335-74355FB4B903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348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-27384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Число субъектов малого и среднего предпринимательства Владимирской области, принявших участие в сплошных наблюдениях 2010 г.  и 2015 г.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777747" y="5229200"/>
            <a:ext cx="6438077" cy="251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9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ru-RU" sz="11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9800618"/>
              </p:ext>
            </p:extLst>
          </p:nvPr>
        </p:nvGraphicFramePr>
        <p:xfrm>
          <a:off x="409341" y="557391"/>
          <a:ext cx="11329260" cy="5544613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7328581"/>
                <a:gridCol w="1940391"/>
                <a:gridCol w="2060288"/>
              </a:tblGrid>
              <a:tr h="47553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992" marR="10992" marT="8244" marB="0" anchor="ctr"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Владимирская область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992" marR="10992" marT="8244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0281">
                <a:tc vMerge="1"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44" marR="8244" marT="82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2010г.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992" marR="10992" marT="8244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 г.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992" marR="10992" marT="8244" marB="0" anchor="ctr">
                    <a:solidFill>
                      <a:schemeClr val="accent1"/>
                    </a:solidFill>
                  </a:tcPr>
                </a:tc>
              </a:tr>
              <a:tr h="2774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Число предприятий </a:t>
                      </a:r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юридических лиц – всего</a:t>
                      </a:r>
                      <a:r>
                        <a:rPr lang="ru-RU" sz="1000" u="none" strike="noStrike" baseline="30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1) </a:t>
                      </a:r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единиц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992" marR="10992" marT="82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17 763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992" marR="10992" marT="82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992" marR="10992" marT="8244" marB="0" anchor="ctr"/>
                </a:tc>
              </a:tr>
              <a:tr h="3344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 них осуществлявших деятельность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63808" marR="10992" marT="824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12 242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992" marR="10992" marT="824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12959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992" marR="10992" marT="824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949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удельный вес осуществлявших деятельность в общем числе предприятий, предоставивших </a:t>
                      </a:r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сведения, %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63808" marR="10992" marT="82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68.9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992" marR="10992" marT="82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64.2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992" marR="10992" marT="8244" marB="0" anchor="ctr"/>
                </a:tc>
              </a:tr>
              <a:tr h="3246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средние предприятия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1904" marR="10992" marT="824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992" marR="10992" marT="824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992" marR="10992" marT="824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102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 них </a:t>
                      </a:r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осуществлявшие </a:t>
                      </a:r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деятельность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63808" marR="10992" marT="82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992" marR="10992" marT="82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992" marR="10992" marT="8244" marB="0" anchor="ctr"/>
                </a:tc>
              </a:tr>
              <a:tr h="5316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удельный вес осуществлявших деятельность в общем числе предприятий, предоставивших </a:t>
                      </a:r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сведения, %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63808" marR="10992" marT="824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95.3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992" marR="10992" marT="824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97.6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992" marR="10992" marT="824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118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малые </a:t>
                      </a:r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предприятия (включая </a:t>
                      </a:r>
                      <a:r>
                        <a:rPr lang="ru-RU" sz="10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микропредприятия</a:t>
                      </a:r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1904" marR="10992" marT="82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17466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992" marR="10992" marT="82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20022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992" marR="10992" marT="8244" marB="0" anchor="ctr"/>
                </a:tc>
              </a:tr>
              <a:tr h="33243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 них </a:t>
                      </a:r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осуществлявшие </a:t>
                      </a:r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деятельность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63808" marR="10992" marT="824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11 959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992" marR="10992" marT="824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12793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992" marR="10992" marT="824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8384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удельный вес осуществлявших деятельность в общем числе предприятий, предоставивших </a:t>
                      </a:r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сведения, %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63808" marR="10992" marT="82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68.5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992" marR="10992" marT="82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63.9</a:t>
                      </a:r>
                      <a:endParaRPr lang="ru-RU" sz="1000" b="1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992" marR="10992" marT="8244" marB="0" anchor="ctr"/>
                </a:tc>
              </a:tr>
              <a:tr h="2997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Численность индивидуальных предпринимателей - всего</a:t>
                      </a:r>
                      <a:r>
                        <a:rPr lang="ru-RU" sz="1000" u="none" strike="noStrike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ru-RU" sz="1000" u="none" strike="noStrike" baseline="30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</a:t>
                      </a:r>
                      <a:r>
                        <a:rPr lang="ru-RU" sz="1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человек</a:t>
                      </a:r>
                      <a:endParaRPr lang="ru-RU" sz="10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992" marR="10992" marT="824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37346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992" marR="10992" marT="824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30881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992" marR="10992" marT="824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344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 них осуществлявших деятельность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63808" marR="10992" marT="82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26285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992" marR="10992" marT="82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24988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992" marR="10992" marT="8244" marB="0" anchor="ctr"/>
                </a:tc>
              </a:tr>
              <a:tr h="583037">
                <a:tc>
                  <a:txBody>
                    <a:bodyPr/>
                    <a:lstStyle/>
                    <a:p>
                      <a:pPr marL="0" indent="0" algn="l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удельный вес осуществлявших деятельность в общем числе индивидуальных предпринимателей, предоставивших </a:t>
                      </a:r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сведения, %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63808" marR="10992" marT="824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70.4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992" marR="10992" marT="824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80.9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992" marR="10992" marT="824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431371" y="6093297"/>
            <a:ext cx="486427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1) осуществлявших и приостановивших деятельность</a:t>
            </a:r>
            <a:endParaRPr lang="ru-RU" sz="1000" dirty="0"/>
          </a:p>
        </p:txBody>
      </p:sp>
      <p:sp>
        <p:nvSpPr>
          <p:cNvPr id="7" name="Поле 2"/>
          <p:cNvSpPr txBox="1"/>
          <p:nvPr/>
        </p:nvSpPr>
        <p:spPr>
          <a:xfrm>
            <a:off x="2351584" y="6275930"/>
            <a:ext cx="2407920" cy="393430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400" b="1" spc="150" dirty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Владимирстат</a:t>
            </a:r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</a:endParaRPr>
          </a:p>
        </p:txBody>
      </p:sp>
      <p:sp>
        <p:nvSpPr>
          <p:cNvPr id="11" name="Номер слайда 8"/>
          <p:cNvSpPr txBox="1">
            <a:spLocks/>
          </p:cNvSpPr>
          <p:nvPr/>
        </p:nvSpPr>
        <p:spPr>
          <a:xfrm>
            <a:off x="11496600" y="6381328"/>
            <a:ext cx="6959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71AB92B-C8AF-47E4-9335-74355FB4B903}" type="slidenum">
              <a:rPr lang="ru-RU" smtClean="0"/>
              <a:pPr/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314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595" y="659480"/>
            <a:ext cx="11713301" cy="6215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200" b="1" dirty="0" smtClean="0">
                <a:solidFill>
                  <a:srgbClr val="A33F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(статистический показатель для оценки эффективности деятельности органов местного самоуправления городских округов и муниципальных районов, рассчитывается 1 раз в пять лет </a:t>
            </a:r>
            <a:endParaRPr lang="en-US" sz="1200" b="1" dirty="0" smtClean="0">
              <a:solidFill>
                <a:srgbClr val="A33F5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200" b="1" dirty="0" smtClean="0">
                <a:solidFill>
                  <a:srgbClr val="A33F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</a:t>
            </a:r>
            <a:r>
              <a:rPr lang="en-US" sz="1200" b="1" dirty="0" smtClean="0">
                <a:solidFill>
                  <a:srgbClr val="A33F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200" b="1" dirty="0" smtClean="0">
                <a:solidFill>
                  <a:srgbClr val="A33F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итогам сплошного наблюдения)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Максимальные показатели: г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Владимир -  </a:t>
            </a:r>
            <a:r>
              <a:rPr lang="ru-RU" sz="1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506 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субъектов,</a:t>
            </a:r>
            <a:endParaRPr lang="ru-RU" sz="1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Киржачский</a:t>
            </a:r>
            <a:r>
              <a:rPr lang="ru-RU" sz="1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район (432),</a:t>
            </a:r>
            <a:endParaRPr lang="ru-RU" sz="1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г. Ковров (381), </a:t>
            </a:r>
            <a:endParaRPr lang="ru-RU" sz="1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Александровский район  (371), </a:t>
            </a:r>
            <a:endParaRPr lang="ru-RU" sz="1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Суздальский район </a:t>
            </a:r>
            <a:r>
              <a:rPr lang="ru-RU" sz="1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353.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Положительна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я</a:t>
            </a:r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динамика за 5 лет у: </a:t>
            </a:r>
            <a:endParaRPr lang="ru-R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Киржачского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района (+92),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Кольчугинского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(+39),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Собинского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(+32),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Меленковского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(+23),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Судогодского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(+12),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Гороховецкого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(+13),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Ковровского 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(+11), </a:t>
            </a:r>
            <a:endParaRPr lang="ru-RU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Гусь-Хрустального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(+10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),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Муромского  (+5).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Александровском  районе  </a:t>
            </a:r>
            <a:endParaRPr lang="ru-RU" sz="1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ситуация осталась 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практически </a:t>
            </a:r>
            <a:endParaRPr lang="ru-RU" sz="1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одном уровне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371 против 370 </a:t>
            </a:r>
            <a:endParaRPr lang="ru-RU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субъектов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малого </a:t>
            </a:r>
            <a:endParaRPr lang="ru-RU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бизнеса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Число 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предприятий </a:t>
            </a:r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сократилось в:</a:t>
            </a:r>
            <a:endParaRPr lang="ru-R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Камешковском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районе 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(-74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</a:p>
          <a:p>
            <a:pPr algn="just">
              <a:lnSpc>
                <a:spcPct val="115000"/>
              </a:lnSpc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г. Владимире – (-59)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Петушинском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(-36),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Коврове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 (-34),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Юрьев-Польском (-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25),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Вязниковском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(-22),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Селивановском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(-19),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округе Муром (-15),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. Гусь-Хрустальном (-6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),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Суздальском районе (-4).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595" y="13149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Число субъектов малого и среднего предпринимательства  в расчете </a:t>
            </a:r>
          </a:p>
          <a:p>
            <a:pPr algn="ctr"/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10 тысяч человек населения по муниципальным образованиям Владимирской области</a:t>
            </a: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489297528"/>
              </p:ext>
            </p:extLst>
          </p:nvPr>
        </p:nvGraphicFramePr>
        <p:xfrm>
          <a:off x="2928874" y="1189262"/>
          <a:ext cx="9263127" cy="56687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оле 2"/>
          <p:cNvSpPr txBox="1"/>
          <p:nvPr/>
        </p:nvSpPr>
        <p:spPr>
          <a:xfrm>
            <a:off x="2351584" y="6275930"/>
            <a:ext cx="2407920" cy="393430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400" b="1" spc="150" dirty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Владимирстат</a:t>
            </a:r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</a:endParaRPr>
          </a:p>
        </p:txBody>
      </p:sp>
      <p:sp>
        <p:nvSpPr>
          <p:cNvPr id="7" name="Номер слайда 8"/>
          <p:cNvSpPr txBox="1">
            <a:spLocks/>
          </p:cNvSpPr>
          <p:nvPr/>
        </p:nvSpPr>
        <p:spPr>
          <a:xfrm>
            <a:off x="11496600" y="6381328"/>
            <a:ext cx="6959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71AB92B-C8AF-47E4-9335-74355FB4B903}" type="slidenum">
              <a:rPr lang="ru-RU" smtClean="0"/>
              <a:pPr/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779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0217854"/>
              </p:ext>
            </p:extLst>
          </p:nvPr>
        </p:nvGraphicFramePr>
        <p:xfrm>
          <a:off x="1271464" y="1196752"/>
          <a:ext cx="9577064" cy="51173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53110"/>
            <a:ext cx="117846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субъектов малого предпринимательства – юридических лиц по муниципальным образованиям на конец 2019 года </a:t>
            </a:r>
          </a:p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(по данным ЕРМСП; единиц) 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5" name="Поле 2"/>
          <p:cNvSpPr txBox="1"/>
          <p:nvPr/>
        </p:nvSpPr>
        <p:spPr>
          <a:xfrm>
            <a:off x="2351584" y="6275930"/>
            <a:ext cx="2407920" cy="393430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400" b="1" spc="150" dirty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Владимирстат</a:t>
            </a:r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</a:endParaRPr>
          </a:p>
        </p:txBody>
      </p:sp>
      <p:sp>
        <p:nvSpPr>
          <p:cNvPr id="8" name="Номер слайда 8"/>
          <p:cNvSpPr txBox="1">
            <a:spLocks/>
          </p:cNvSpPr>
          <p:nvPr/>
        </p:nvSpPr>
        <p:spPr>
          <a:xfrm>
            <a:off x="11496600" y="6381328"/>
            <a:ext cx="6959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71AB92B-C8AF-47E4-9335-74355FB4B903}" type="slidenum">
              <a:rPr lang="ru-RU" smtClean="0"/>
              <a:pPr/>
              <a:t>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739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16666" y="0"/>
            <a:ext cx="116852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Доля субъектов малого предпринимательства в общем количестве зарегистрированных </a:t>
            </a:r>
          </a:p>
          <a:p>
            <a:pPr algn="ctr"/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юридических лиц по муниципальным образованиям на конец 2019 года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8569" y="980727"/>
            <a:ext cx="1426994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Городские округа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96897" y="1906010"/>
            <a:ext cx="193033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Муниципальные районы</a:t>
            </a:r>
          </a:p>
        </p:txBody>
      </p:sp>
      <p:sp>
        <p:nvSpPr>
          <p:cNvPr id="9" name="Поле 2"/>
          <p:cNvSpPr txBox="1"/>
          <p:nvPr/>
        </p:nvSpPr>
        <p:spPr>
          <a:xfrm>
            <a:off x="2351584" y="6275930"/>
            <a:ext cx="2407920" cy="393430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400" b="1" spc="150" dirty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Владимирстат</a:t>
            </a:r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</a:endParaRPr>
          </a:p>
        </p:txBody>
      </p:sp>
      <p:sp>
        <p:nvSpPr>
          <p:cNvPr id="10" name="Номер слайда 8"/>
          <p:cNvSpPr txBox="1">
            <a:spLocks/>
          </p:cNvSpPr>
          <p:nvPr/>
        </p:nvSpPr>
        <p:spPr>
          <a:xfrm>
            <a:off x="11496600" y="6381328"/>
            <a:ext cx="6959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71AB92B-C8AF-47E4-9335-74355FB4B903}" type="slidenum">
              <a:rPr lang="ru-RU" smtClean="0"/>
              <a:pPr/>
              <a:t>23</a:t>
            </a:fld>
            <a:endParaRPr lang="ru-RU" dirty="0"/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6091532"/>
              </p:ext>
            </p:extLst>
          </p:nvPr>
        </p:nvGraphicFramePr>
        <p:xfrm>
          <a:off x="1875563" y="783430"/>
          <a:ext cx="9837061" cy="53818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8910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7124575"/>
              </p:ext>
            </p:extLst>
          </p:nvPr>
        </p:nvGraphicFramePr>
        <p:xfrm>
          <a:off x="695400" y="1012578"/>
          <a:ext cx="10729192" cy="513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53110"/>
            <a:ext cx="117846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субъектов малого предпринимательства – индивидуальных предпринимателей по муниципальным образованиям на конец 2019 года </a:t>
            </a:r>
          </a:p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(по данным ЕРМСП; человек) 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7" name="Поле 2"/>
          <p:cNvSpPr txBox="1"/>
          <p:nvPr/>
        </p:nvSpPr>
        <p:spPr>
          <a:xfrm>
            <a:off x="2351584" y="6275930"/>
            <a:ext cx="2407920" cy="393430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400" b="1" spc="150" dirty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Владимирстат</a:t>
            </a:r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</a:endParaRPr>
          </a:p>
        </p:txBody>
      </p:sp>
      <p:sp>
        <p:nvSpPr>
          <p:cNvPr id="9" name="Номер слайда 8"/>
          <p:cNvSpPr txBox="1">
            <a:spLocks/>
          </p:cNvSpPr>
          <p:nvPr/>
        </p:nvSpPr>
        <p:spPr>
          <a:xfrm>
            <a:off x="11496600" y="6381328"/>
            <a:ext cx="6959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71AB92B-C8AF-47E4-9335-74355FB4B903}" type="slidenum">
              <a:rPr lang="ru-RU" smtClean="0"/>
              <a:pPr/>
              <a:t>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369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Доля субъектов малого предпринимательства, сведения о которых внесены в ЕРМСП, в общем числе зарегистрированных индивидуальных предпринимателей по муниципальным образованиям Владимирской области на конец 2019 года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24590" y="1021916"/>
            <a:ext cx="14269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Городские округа</a:t>
            </a:r>
            <a:endParaRPr lang="ru-R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3392" y="2146067"/>
            <a:ext cx="193033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Муниципальные районы</a:t>
            </a:r>
            <a:endParaRPr lang="ru-R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оле 2"/>
          <p:cNvSpPr txBox="1"/>
          <p:nvPr/>
        </p:nvSpPr>
        <p:spPr>
          <a:xfrm>
            <a:off x="2351584" y="6275930"/>
            <a:ext cx="2407920" cy="393430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400" b="1" spc="150" dirty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Владимирстат</a:t>
            </a:r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</a:endParaRPr>
          </a:p>
        </p:txBody>
      </p:sp>
      <p:sp>
        <p:nvSpPr>
          <p:cNvPr id="10" name="Номер слайда 8"/>
          <p:cNvSpPr txBox="1">
            <a:spLocks/>
          </p:cNvSpPr>
          <p:nvPr/>
        </p:nvSpPr>
        <p:spPr>
          <a:xfrm>
            <a:off x="11496600" y="6381328"/>
            <a:ext cx="6959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71AB92B-C8AF-47E4-9335-74355FB4B903}" type="slidenum">
              <a:rPr lang="ru-RU" smtClean="0"/>
              <a:pPr/>
              <a:t>25</a:t>
            </a:fld>
            <a:endParaRPr lang="ru-RU" dirty="0"/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7980564"/>
              </p:ext>
            </p:extLst>
          </p:nvPr>
        </p:nvGraphicFramePr>
        <p:xfrm>
          <a:off x="2567608" y="1007149"/>
          <a:ext cx="8496944" cy="54293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9259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3110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Доля субъектов малого предпринимательства в валовом региональном продукте Владимирской области</a:t>
            </a:r>
            <a:r>
              <a:rPr lang="ru-RU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smtClean="0">
                <a:solidFill>
                  <a:srgbClr val="FF0000"/>
                </a:solidFill>
              </a:rPr>
              <a:t>(в процентах) 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5" name="Поле 2"/>
          <p:cNvSpPr txBox="1"/>
          <p:nvPr/>
        </p:nvSpPr>
        <p:spPr>
          <a:xfrm>
            <a:off x="2351584" y="6275930"/>
            <a:ext cx="2407920" cy="393430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400" b="1" spc="150" dirty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Владимирстат</a:t>
            </a:r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</a:endParaRPr>
          </a:p>
        </p:txBody>
      </p:sp>
      <p:sp>
        <p:nvSpPr>
          <p:cNvPr id="9" name="Номер слайда 8"/>
          <p:cNvSpPr txBox="1">
            <a:spLocks/>
          </p:cNvSpPr>
          <p:nvPr/>
        </p:nvSpPr>
        <p:spPr>
          <a:xfrm>
            <a:off x="11496600" y="6381328"/>
            <a:ext cx="6959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71AB92B-C8AF-47E4-9335-74355FB4B903}" type="slidenum">
              <a:rPr lang="ru-RU" smtClean="0"/>
              <a:pPr/>
              <a:t>3</a:t>
            </a:fld>
            <a:endParaRPr lang="ru-RU" dirty="0"/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5598209"/>
              </p:ext>
            </p:extLst>
          </p:nvPr>
        </p:nvGraphicFramePr>
        <p:xfrm>
          <a:off x="335360" y="760996"/>
          <a:ext cx="11593288" cy="5514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2881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311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Вклад малых предприятий в экономику Владимирской области</a:t>
            </a:r>
            <a:endParaRPr lang="ru-RU" sz="20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(в процентах) 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2449" y="5866541"/>
            <a:ext cx="29009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*Данные </a:t>
            </a:r>
            <a:r>
              <a:rPr lang="ru-RU" sz="16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предварительные.</a:t>
            </a:r>
            <a:endParaRPr lang="ru-RU" sz="16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оле 2"/>
          <p:cNvSpPr txBox="1"/>
          <p:nvPr/>
        </p:nvSpPr>
        <p:spPr>
          <a:xfrm>
            <a:off x="2351584" y="6275930"/>
            <a:ext cx="2407920" cy="393430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400" b="1" spc="150" dirty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Владимирстат</a:t>
            </a:r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</a:endParaRPr>
          </a:p>
        </p:txBody>
      </p:sp>
      <p:sp>
        <p:nvSpPr>
          <p:cNvPr id="10" name="Номер слайда 8"/>
          <p:cNvSpPr txBox="1">
            <a:spLocks/>
          </p:cNvSpPr>
          <p:nvPr/>
        </p:nvSpPr>
        <p:spPr>
          <a:xfrm>
            <a:off x="11496600" y="6381328"/>
            <a:ext cx="6959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71AB92B-C8AF-47E4-9335-74355FB4B903}" type="slidenum">
              <a:rPr lang="ru-RU" smtClean="0"/>
              <a:pPr/>
              <a:t>4</a:t>
            </a:fld>
            <a:endParaRPr lang="ru-RU" dirty="0"/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3622762"/>
              </p:ext>
            </p:extLst>
          </p:nvPr>
        </p:nvGraphicFramePr>
        <p:xfrm>
          <a:off x="335360" y="707112"/>
          <a:ext cx="11305256" cy="53363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7561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https://avatars.mds.yandex.net/get-altay/941278/2a000001621e1fc05e258e47fdf705855bf4/XXL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965"/>
          <a:stretch/>
        </p:blipFill>
        <p:spPr bwMode="auto">
          <a:xfrm>
            <a:off x="8832304" y="2351858"/>
            <a:ext cx="2221514" cy="143087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zebravent.ru/upload/resize_cache/iblock/e71/1000_1000_0/e71c184262b1cb14c2f075552f306b0d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02" r="20498"/>
          <a:stretch/>
        </p:blipFill>
        <p:spPr bwMode="auto">
          <a:xfrm>
            <a:off x="191344" y="3782728"/>
            <a:ext cx="2390514" cy="1473349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s://stream.org.ua/wp-content/uploads/2018/10/blog-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0" t="176" r="28505" b="13790"/>
          <a:stretch/>
        </p:blipFill>
        <p:spPr bwMode="auto">
          <a:xfrm>
            <a:off x="8832304" y="5301207"/>
            <a:ext cx="2304255" cy="1462589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1219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2019 году малыми предприятиями - юридическими </a:t>
            </a:r>
          </a:p>
          <a:p>
            <a:pPr algn="ctr"/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лицами (включая микропредприятия) </a:t>
            </a:r>
          </a:p>
          <a:p>
            <a:pPr algn="ctr"/>
            <a:endParaRPr lang="ru-RU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0" name="Picture 6" descr="http://static1.gophotoweb.com/u4591/3781/blog/4923145/4065658/52102461/1000-07b9027b8c24fbc9deb9c9a8ab7f9b1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4" y="968495"/>
            <a:ext cx="2376264" cy="1489904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трелка влево 7"/>
          <p:cNvSpPr/>
          <p:nvPr/>
        </p:nvSpPr>
        <p:spPr>
          <a:xfrm>
            <a:off x="3575720" y="764703"/>
            <a:ext cx="7560840" cy="1897489"/>
          </a:xfrm>
          <a:prstGeom prst="lef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выполнено около </a:t>
            </a: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70 %</a:t>
            </a:r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общего </a:t>
            </a:r>
            <a:r>
              <a:rPr lang="ru-RU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объёма </a:t>
            </a:r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строительных работ области</a:t>
            </a:r>
          </a:p>
        </p:txBody>
      </p:sp>
      <p:sp>
        <p:nvSpPr>
          <p:cNvPr id="9" name="Стрелка вправо 8"/>
          <p:cNvSpPr/>
          <p:nvPr/>
        </p:nvSpPr>
        <p:spPr>
          <a:xfrm>
            <a:off x="407368" y="2204864"/>
            <a:ext cx="7469188" cy="1800200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оказано </a:t>
            </a: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28 %</a:t>
            </a:r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общего объёма </a:t>
            </a:r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бытовых услуг населению</a:t>
            </a:r>
          </a:p>
        </p:txBody>
      </p:sp>
      <p:sp>
        <p:nvSpPr>
          <p:cNvPr id="23" name="Стрелка влево 22"/>
          <p:cNvSpPr/>
          <p:nvPr/>
        </p:nvSpPr>
        <p:spPr>
          <a:xfrm>
            <a:off x="3647728" y="3631361"/>
            <a:ext cx="7406090" cy="1866341"/>
          </a:xfrm>
          <a:prstGeom prst="lef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коллективными средствами размещения малых предприятий (без </a:t>
            </a:r>
            <a:r>
              <a:rPr lang="ru-RU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микропредприятий) </a:t>
            </a:r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воспользовались более </a:t>
            </a: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23 %</a:t>
            </a:r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численности </a:t>
            </a:r>
            <a:r>
              <a:rPr lang="ru-RU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размещённых </a:t>
            </a:r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лиц, посетивших Владимирскую область</a:t>
            </a:r>
          </a:p>
        </p:txBody>
      </p:sp>
      <p:sp>
        <p:nvSpPr>
          <p:cNvPr id="24" name="Стрелка вправо 23"/>
          <p:cNvSpPr/>
          <p:nvPr/>
        </p:nvSpPr>
        <p:spPr>
          <a:xfrm>
            <a:off x="479376" y="4941168"/>
            <a:ext cx="7397181" cy="1916832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42 %</a:t>
            </a:r>
            <a:r>
              <a:rPr lang="ru-RU" sz="16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общего </a:t>
            </a:r>
            <a:r>
              <a:rPr lang="ru-RU" sz="16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объёма </a:t>
            </a:r>
            <a:r>
              <a:rPr lang="ru-RU" sz="16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коммерческих перевозок грузов выполнено малыми предприятиями (без </a:t>
            </a:r>
            <a:r>
              <a:rPr lang="ru-RU" sz="16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микропредприятий</a:t>
            </a:r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4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оле 2"/>
          <p:cNvSpPr txBox="1"/>
          <p:nvPr/>
        </p:nvSpPr>
        <p:spPr>
          <a:xfrm>
            <a:off x="2351584" y="6275930"/>
            <a:ext cx="2407920" cy="393430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400" b="1" spc="150" dirty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Владимирстат</a:t>
            </a:r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</a:endParaRPr>
          </a:p>
        </p:txBody>
      </p:sp>
      <p:sp>
        <p:nvSpPr>
          <p:cNvPr id="15" name="Номер слайда 8"/>
          <p:cNvSpPr txBox="1">
            <a:spLocks/>
          </p:cNvSpPr>
          <p:nvPr/>
        </p:nvSpPr>
        <p:spPr>
          <a:xfrm>
            <a:off x="11496600" y="6381328"/>
            <a:ext cx="6959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71AB92B-C8AF-47E4-9335-74355FB4B903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033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25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3110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Вклад малых предприятий в промышленное производство области в 2019 году</a:t>
            </a:r>
            <a:endParaRPr lang="ru-RU" sz="20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7368" y="715436"/>
            <a:ext cx="568863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7B00F6"/>
                </a:solidFill>
                <a:latin typeface="Arial Black" panose="020B0A04020102020204" pitchFamily="34" charset="0"/>
              </a:rPr>
              <a:t>100 %  </a:t>
            </a:r>
            <a:r>
              <a:rPr lang="ru-RU" b="1" dirty="0">
                <a:solidFill>
                  <a:srgbClr val="7B00F6"/>
                </a:solidFill>
                <a:latin typeface="Arial Black" panose="020B0A04020102020204" pitchFamily="34" charset="0"/>
              </a:rPr>
              <a:t>машин </a:t>
            </a:r>
            <a:r>
              <a:rPr lang="ru-RU" b="1" dirty="0" smtClean="0">
                <a:solidFill>
                  <a:srgbClr val="7B00F6"/>
                </a:solidFill>
                <a:latin typeface="Arial Black" panose="020B0A04020102020204" pitchFamily="34" charset="0"/>
              </a:rPr>
              <a:t>кузнечно-прессовых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100 %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пряжи хлопчатобумажной и льняной</a:t>
            </a:r>
          </a:p>
          <a:p>
            <a:r>
              <a:rPr lang="ru-RU" b="1" dirty="0">
                <a:solidFill>
                  <a:srgbClr val="7B00F6"/>
                </a:solidFill>
                <a:latin typeface="Arial Black" panose="020B0A04020102020204" pitchFamily="34" charset="0"/>
              </a:rPr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6600FF"/>
                </a:solidFill>
                <a:latin typeface="Arial Black" panose="020B0A04020102020204" pitchFamily="34" charset="0"/>
              </a:rPr>
              <a:t>98 %  спецодежды</a:t>
            </a:r>
          </a:p>
          <a:p>
            <a:endParaRPr lang="ru-RU" b="1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97 %  кабелей волоконно-оптических</a:t>
            </a:r>
          </a:p>
          <a:p>
            <a:endParaRPr lang="ru-RU" b="1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6600CC"/>
                </a:solidFill>
                <a:latin typeface="Arial Black" panose="020B0A04020102020204" pitchFamily="34" charset="0"/>
              </a:rPr>
              <a:t>94 %  игр и игрушек</a:t>
            </a:r>
          </a:p>
          <a:p>
            <a:endParaRPr lang="ru-RU" b="1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92 %  мыла и средств моющих, средств чистящих и полирующих</a:t>
            </a:r>
          </a:p>
          <a:p>
            <a:endParaRPr lang="ru-RU" b="1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3333FF"/>
                </a:solidFill>
                <a:latin typeface="Arial Black" panose="020B0A04020102020204" pitchFamily="34" charset="0"/>
              </a:rPr>
              <a:t>90 %  вод минеральных природных питьевых и вод питьевых, расфасованных в емкости </a:t>
            </a:r>
          </a:p>
          <a:p>
            <a:endParaRPr lang="ru-RU" b="1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88 %  сыров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>
              <a:solidFill>
                <a:srgbClr val="7B00F6"/>
              </a:solidFill>
              <a:latin typeface="Arial Black" panose="020B0A04020102020204" pitchFamily="34" charset="0"/>
            </a:endParaRPr>
          </a:p>
          <a:p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528048" y="753824"/>
            <a:ext cx="5544616" cy="577081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7B00F6"/>
                </a:solidFill>
                <a:latin typeface="Arial Black" panose="020B0A04020102020204" pitchFamily="34" charset="0"/>
              </a:rPr>
              <a:t>88 % окон и коробок деревянных для них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81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 %  </a:t>
            </a:r>
            <a:r>
              <a:rPr lang="ru-RU" sz="19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блоков дверных и оконных пластмассовых</a:t>
            </a:r>
          </a:p>
          <a:p>
            <a:r>
              <a:rPr lang="ru-RU" sz="1900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7B00F6"/>
                </a:solidFill>
                <a:latin typeface="Arial Black" panose="020B0A04020102020204" pitchFamily="34" charset="0"/>
              </a:rPr>
              <a:t>80 %  </a:t>
            </a:r>
            <a:r>
              <a:rPr lang="ru-RU" sz="1900" b="1" dirty="0">
                <a:solidFill>
                  <a:srgbClr val="7B00F6"/>
                </a:solidFill>
                <a:latin typeface="Arial Black" panose="020B0A04020102020204" pitchFamily="34" charset="0"/>
              </a:rPr>
              <a:t>добычи песков природных </a:t>
            </a:r>
          </a:p>
          <a:p>
            <a:r>
              <a:rPr lang="ru-RU" sz="1900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79 % </a:t>
            </a:r>
            <a:r>
              <a:rPr lang="ru-RU" sz="19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изделий мучных кондитерских, тортов и пирожных недлительного хранения</a:t>
            </a:r>
          </a:p>
          <a:p>
            <a:r>
              <a:rPr lang="ru-RU" sz="1900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 </a:t>
            </a:r>
            <a:endParaRPr lang="ru-RU" sz="1900" b="1" dirty="0">
              <a:solidFill>
                <a:srgbClr val="7B00F6"/>
              </a:solidFill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7B00F6"/>
                </a:solidFill>
                <a:latin typeface="Arial Black" panose="020B0A04020102020204" pitchFamily="34" charset="0"/>
              </a:rPr>
              <a:t>78 %  </a:t>
            </a:r>
            <a:r>
              <a:rPr lang="ru-RU" sz="1900" b="1" dirty="0">
                <a:solidFill>
                  <a:srgbClr val="7B00F6"/>
                </a:solidFill>
                <a:latin typeface="Arial Black" panose="020B0A04020102020204" pitchFamily="34" charset="0"/>
              </a:rPr>
              <a:t>станков металлорежущих</a:t>
            </a:r>
          </a:p>
          <a:p>
            <a:r>
              <a:rPr lang="ru-RU" sz="1900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73 %  </a:t>
            </a:r>
            <a:r>
              <a:rPr lang="ru-RU" sz="19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изделий народных художественных промыслов</a:t>
            </a:r>
          </a:p>
          <a:p>
            <a:r>
              <a:rPr lang="ru-RU" sz="1900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7B00F6"/>
                </a:solidFill>
                <a:latin typeface="Arial Black" panose="020B0A04020102020204" pitchFamily="34" charset="0"/>
              </a:rPr>
              <a:t>67 %  </a:t>
            </a:r>
            <a:r>
              <a:rPr lang="ru-RU" sz="1900" b="1" dirty="0">
                <a:solidFill>
                  <a:srgbClr val="7B00F6"/>
                </a:solidFill>
                <a:latin typeface="Arial Black" panose="020B0A04020102020204" pitchFamily="34" charset="0"/>
              </a:rPr>
              <a:t>соков из фруктов и </a:t>
            </a:r>
            <a:r>
              <a:rPr lang="ru-RU" sz="1900" b="1" dirty="0" smtClean="0">
                <a:solidFill>
                  <a:srgbClr val="7B00F6"/>
                </a:solidFill>
                <a:latin typeface="Arial Black" panose="020B0A04020102020204" pitchFamily="34" charset="0"/>
              </a:rPr>
              <a:t>овощей</a:t>
            </a:r>
          </a:p>
          <a:p>
            <a:endParaRPr lang="ru-RU" sz="1900" b="1" dirty="0" smtClean="0">
              <a:solidFill>
                <a:srgbClr val="7B00F6"/>
              </a:solidFill>
              <a:latin typeface="Arial Black" panose="020B0A04020102020204" pitchFamily="34" charset="0"/>
            </a:endParaRPr>
          </a:p>
          <a:p>
            <a:endParaRPr lang="ru-RU" sz="1900" b="1" dirty="0">
              <a:solidFill>
                <a:srgbClr val="148221"/>
              </a:solidFill>
            </a:endParaRPr>
          </a:p>
        </p:txBody>
      </p:sp>
      <p:sp>
        <p:nvSpPr>
          <p:cNvPr id="6" name="Поле 2"/>
          <p:cNvSpPr txBox="1"/>
          <p:nvPr/>
        </p:nvSpPr>
        <p:spPr>
          <a:xfrm>
            <a:off x="2351584" y="6275930"/>
            <a:ext cx="2407920" cy="393430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400" b="1" spc="150" dirty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Владимирстат</a:t>
            </a:r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</a:endParaRPr>
          </a:p>
        </p:txBody>
      </p:sp>
      <p:sp>
        <p:nvSpPr>
          <p:cNvPr id="9" name="Номер слайда 8"/>
          <p:cNvSpPr txBox="1">
            <a:spLocks/>
          </p:cNvSpPr>
          <p:nvPr/>
        </p:nvSpPr>
        <p:spPr>
          <a:xfrm>
            <a:off x="11496600" y="6381328"/>
            <a:ext cx="6959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71AB92B-C8AF-47E4-9335-74355FB4B903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808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6085175"/>
              </p:ext>
            </p:extLst>
          </p:nvPr>
        </p:nvGraphicFramePr>
        <p:xfrm>
          <a:off x="1738468" y="486563"/>
          <a:ext cx="9248575" cy="588264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016224"/>
                <a:gridCol w="1224136"/>
                <a:gridCol w="1224136"/>
                <a:gridCol w="1080120"/>
                <a:gridCol w="1224136"/>
                <a:gridCol w="1158598"/>
                <a:gridCol w="1321225"/>
              </a:tblGrid>
              <a:tr h="983573">
                <a:tc>
                  <a:txBody>
                    <a:bodyPr/>
                    <a:lstStyle/>
                    <a:p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Количество, единиц</a:t>
                      </a:r>
                      <a:endParaRPr lang="ru-RU" sz="12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замещённых рабочих мест, человек</a:t>
                      </a:r>
                      <a:endParaRPr lang="ru-RU" sz="12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Оборот, млрд руб.</a:t>
                      </a:r>
                      <a:endParaRPr lang="ru-RU" sz="12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Оборот в расчёте на 1 предприятие, </a:t>
                      </a:r>
                      <a:r>
                        <a:rPr lang="ru-RU" sz="1200" b="1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тыс.руб</a:t>
                      </a:r>
                      <a:endParaRPr lang="ru-RU" sz="12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Оборот в расчёте на 1 работника, </a:t>
                      </a:r>
                      <a:r>
                        <a:rPr lang="ru-RU" sz="1200" b="1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тыс.руб</a:t>
                      </a:r>
                      <a:endParaRPr lang="ru-RU" sz="12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Инвестиции в основной капитал, млрд  руб.</a:t>
                      </a:r>
                      <a:endParaRPr lang="ru-RU" sz="12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57663">
                <a:tc gridSpan="7">
                  <a:txBody>
                    <a:bodyPr/>
                    <a:lstStyle/>
                    <a:p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b="1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b="1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b="1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b="1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b="1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b="1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57663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1983</a:t>
                      </a:r>
                      <a:endParaRPr lang="ru-RU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69264</a:t>
                      </a:r>
                      <a:endParaRPr lang="ru-RU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169.8</a:t>
                      </a:r>
                      <a:endParaRPr lang="ru-RU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85630</a:t>
                      </a:r>
                      <a:endParaRPr lang="ru-RU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2452</a:t>
                      </a:r>
                      <a:endParaRPr lang="ru-RU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9.7</a:t>
                      </a:r>
                      <a:endParaRPr lang="ru-RU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57663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2086</a:t>
                      </a:r>
                      <a:endParaRPr lang="ru-RU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70839</a:t>
                      </a:r>
                      <a:endParaRPr lang="ru-RU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181.4</a:t>
                      </a:r>
                      <a:endParaRPr lang="ru-RU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86997</a:t>
                      </a:r>
                      <a:endParaRPr lang="ru-RU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2561</a:t>
                      </a:r>
                      <a:endParaRPr lang="ru-RU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4.2</a:t>
                      </a:r>
                      <a:endParaRPr lang="ru-RU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66299">
                <a:tc gridSpan="7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err="1" smtClean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Микропредприятия</a:t>
                      </a:r>
                      <a:endParaRPr lang="ru-RU" sz="1800" b="1" dirty="0" smtClean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400" b="1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62591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15647</a:t>
                      </a:r>
                      <a:endParaRPr lang="ru-RU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44686</a:t>
                      </a:r>
                      <a:endParaRPr lang="ru-RU" sz="1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/>
                      <a:endParaRPr lang="ru-RU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141.4</a:t>
                      </a:r>
                      <a:endParaRPr lang="ru-RU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9037</a:t>
                      </a:r>
                      <a:endParaRPr lang="ru-RU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3164</a:t>
                      </a:r>
                      <a:endParaRPr lang="ru-RU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8.6</a:t>
                      </a:r>
                      <a:endParaRPr lang="ru-RU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57663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16413</a:t>
                      </a:r>
                      <a:endParaRPr lang="ru-RU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46672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148.1</a:t>
                      </a:r>
                      <a:endParaRPr lang="ru-RU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9022</a:t>
                      </a:r>
                      <a:endParaRPr lang="ru-RU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3173</a:t>
                      </a:r>
                      <a:endParaRPr lang="ru-RU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6.6</a:t>
                      </a:r>
                      <a:endParaRPr lang="ru-RU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57663">
                <a:tc gridSpan="7"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Индивидуальные предприниматели</a:t>
                      </a:r>
                      <a:endParaRPr lang="ru-RU" sz="1800" b="1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1072988"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Выручка, млрд руб.</a:t>
                      </a:r>
                      <a:endParaRPr lang="ru-RU" sz="1200" b="1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Выручка в расчёте на 1 работника, </a:t>
                      </a:r>
                      <a:r>
                        <a:rPr lang="ru-RU" sz="1200" b="1" dirty="0" err="1" smtClean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тыс.руб</a:t>
                      </a:r>
                      <a:endParaRPr lang="ru-RU" sz="1200" b="1" dirty="0" smtClean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ru-RU" b="1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57663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30713</a:t>
                      </a:r>
                      <a:endParaRPr lang="ru-RU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69614</a:t>
                      </a:r>
                      <a:endParaRPr lang="ru-RU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136.6</a:t>
                      </a:r>
                      <a:endParaRPr lang="ru-RU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1962</a:t>
                      </a:r>
                      <a:endParaRPr lang="ru-RU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57663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66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ru-RU" sz="1400" b="1" dirty="0">
                        <a:solidFill>
                          <a:srgbClr val="6600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30909</a:t>
                      </a:r>
                      <a:endParaRPr lang="ru-RU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66661</a:t>
                      </a:r>
                      <a:endParaRPr lang="ru-RU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121.1</a:t>
                      </a:r>
                      <a:endParaRPr lang="ru-RU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1816</a:t>
                      </a:r>
                      <a:endParaRPr lang="ru-RU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0" y="24378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Наш малый бизнес</a:t>
            </a:r>
            <a:endParaRPr lang="ru-RU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s://opushka-info.ru/wp-content/uploads/2018/07/%D1%85%D0%BE%D0%B7.%D1%82%D0%B5%D1%85.%D1%81%D0%BB%D1%83%D0%B6%D0%B1%D0%B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6" y="1268760"/>
            <a:ext cx="1630391" cy="1222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www.italmeh.ru/wp-content/uploads/2018/10/kisspng-clip-art-settlement-stock-photography-contract-ima-vhs-5b6f9935e32c10.92332297153404037393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6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87" y="2708920"/>
            <a:ext cx="1298088" cy="1067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c7.hotpng.com/preview/772/77/72/businessperson-antreprenor-business-plan-management-business-ma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6641" l="246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28" y="4282436"/>
            <a:ext cx="810805" cy="1827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879976" y="6413266"/>
            <a:ext cx="6048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Включая  внешних совместителей и работающих по договорам гражданско-правового характера.</a:t>
            </a:r>
          </a:p>
          <a:p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Включая работающих членов семьи, партнёров и наёмных работников.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21102" y="6403853"/>
            <a:ext cx="2519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/>
              <a:t>1</a:t>
            </a:r>
            <a:endParaRPr lang="ru-RU" sz="1000" dirty="0"/>
          </a:p>
        </p:txBody>
      </p:sp>
      <p:sp>
        <p:nvSpPr>
          <p:cNvPr id="5" name="TextBox 4"/>
          <p:cNvSpPr txBox="1"/>
          <p:nvPr/>
        </p:nvSpPr>
        <p:spPr>
          <a:xfrm>
            <a:off x="6059996" y="3119467"/>
            <a:ext cx="2519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/>
              <a:t>1</a:t>
            </a:r>
            <a:endParaRPr lang="ru-RU" sz="1000" dirty="0"/>
          </a:p>
        </p:txBody>
      </p:sp>
      <p:sp>
        <p:nvSpPr>
          <p:cNvPr id="7" name="TextBox 6"/>
          <p:cNvSpPr txBox="1"/>
          <p:nvPr/>
        </p:nvSpPr>
        <p:spPr>
          <a:xfrm>
            <a:off x="5721102" y="6565450"/>
            <a:ext cx="2519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/>
              <a:t>2</a:t>
            </a:r>
            <a:endParaRPr lang="ru-RU" sz="1000" dirty="0"/>
          </a:p>
        </p:txBody>
      </p:sp>
      <p:sp>
        <p:nvSpPr>
          <p:cNvPr id="10" name="TextBox 9"/>
          <p:cNvSpPr txBox="1"/>
          <p:nvPr/>
        </p:nvSpPr>
        <p:spPr>
          <a:xfrm>
            <a:off x="6035303" y="5986490"/>
            <a:ext cx="2519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/>
              <a:t>2</a:t>
            </a:r>
            <a:endParaRPr lang="ru-RU" sz="1000" dirty="0"/>
          </a:p>
        </p:txBody>
      </p:sp>
      <p:sp>
        <p:nvSpPr>
          <p:cNvPr id="11" name="TextBox 10"/>
          <p:cNvSpPr txBox="1"/>
          <p:nvPr/>
        </p:nvSpPr>
        <p:spPr>
          <a:xfrm>
            <a:off x="6014156" y="5589240"/>
            <a:ext cx="2519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/>
              <a:t>2</a:t>
            </a:r>
            <a:endParaRPr lang="ru-RU" sz="1000" dirty="0"/>
          </a:p>
        </p:txBody>
      </p:sp>
      <p:sp>
        <p:nvSpPr>
          <p:cNvPr id="12" name="TextBox 11"/>
          <p:cNvSpPr txBox="1"/>
          <p:nvPr/>
        </p:nvSpPr>
        <p:spPr>
          <a:xfrm>
            <a:off x="6015775" y="1811019"/>
            <a:ext cx="2519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/>
              <a:t>1</a:t>
            </a:r>
            <a:endParaRPr lang="ru-RU" sz="1000" dirty="0"/>
          </a:p>
        </p:txBody>
      </p:sp>
      <p:sp>
        <p:nvSpPr>
          <p:cNvPr id="13" name="TextBox 12"/>
          <p:cNvSpPr txBox="1"/>
          <p:nvPr/>
        </p:nvSpPr>
        <p:spPr>
          <a:xfrm>
            <a:off x="6040488" y="2138969"/>
            <a:ext cx="3222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1</a:t>
            </a:r>
            <a:endParaRPr lang="ru-RU" sz="10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935760" y="1501084"/>
            <a:ext cx="54389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Малые предприятия (без </a:t>
            </a:r>
            <a:r>
              <a:rPr lang="ru-RU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микропредприятий</a:t>
            </a: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27255" y="3776238"/>
            <a:ext cx="3600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b="1" dirty="0"/>
              <a:t>1</a:t>
            </a:r>
          </a:p>
        </p:txBody>
      </p:sp>
      <p:sp>
        <p:nvSpPr>
          <p:cNvPr id="18" name="Поле 2"/>
          <p:cNvSpPr txBox="1"/>
          <p:nvPr/>
        </p:nvSpPr>
        <p:spPr>
          <a:xfrm>
            <a:off x="2351584" y="6275930"/>
            <a:ext cx="2407920" cy="393430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400" b="1" spc="150" dirty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Владимирстат</a:t>
            </a:r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</a:endParaRPr>
          </a:p>
        </p:txBody>
      </p:sp>
      <p:sp>
        <p:nvSpPr>
          <p:cNvPr id="21" name="Номер слайда 8"/>
          <p:cNvSpPr txBox="1">
            <a:spLocks/>
          </p:cNvSpPr>
          <p:nvPr/>
        </p:nvSpPr>
        <p:spPr>
          <a:xfrm>
            <a:off x="11496600" y="6381328"/>
            <a:ext cx="6959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71AB92B-C8AF-47E4-9335-74355FB4B903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338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 основных показателей деятельности малых предприятий (включая микропредприятия) по видам экономической деятельности за 2019 год</a:t>
            </a:r>
            <a:endParaRPr lang="ru-RU" sz="20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(в процентах к итогу) </a:t>
            </a:r>
            <a:endParaRPr lang="ru-RU" sz="16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8789280"/>
              </p:ext>
            </p:extLst>
          </p:nvPr>
        </p:nvGraphicFramePr>
        <p:xfrm>
          <a:off x="671736" y="1007216"/>
          <a:ext cx="10968880" cy="55181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 flipV="1">
            <a:off x="7032104" y="3645024"/>
            <a:ext cx="216024" cy="2160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7054728" y="3902982"/>
            <a:ext cx="21602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7032104" y="3902982"/>
            <a:ext cx="216024" cy="1740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оле 2"/>
          <p:cNvSpPr txBox="1"/>
          <p:nvPr/>
        </p:nvSpPr>
        <p:spPr>
          <a:xfrm>
            <a:off x="2351584" y="6275930"/>
            <a:ext cx="2407920" cy="393430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400" b="1" spc="150" dirty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Владимирстат</a:t>
            </a:r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</a:endParaRPr>
          </a:p>
        </p:txBody>
      </p:sp>
      <p:sp>
        <p:nvSpPr>
          <p:cNvPr id="11" name="Номер слайда 8"/>
          <p:cNvSpPr txBox="1">
            <a:spLocks/>
          </p:cNvSpPr>
          <p:nvPr/>
        </p:nvSpPr>
        <p:spPr>
          <a:xfrm>
            <a:off x="11496600" y="6381328"/>
            <a:ext cx="6959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71AB92B-C8AF-47E4-9335-74355FB4B903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870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4309038"/>
              </p:ext>
            </p:extLst>
          </p:nvPr>
        </p:nvGraphicFramePr>
        <p:xfrm>
          <a:off x="119336" y="820040"/>
          <a:ext cx="11593288" cy="5040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19336" y="116632"/>
            <a:ext cx="1210575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Оборот в </a:t>
            </a:r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расчёте 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1 малое </a:t>
            </a:r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предприятие 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соответствующего вида деятельности в 2019 </a:t>
            </a:r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году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(миллионов рублей)</a:t>
            </a:r>
            <a:endParaRPr lang="ru-RU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8393" y="5768099"/>
            <a:ext cx="91285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1600" i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b="1" dirty="0" smtClean="0">
                <a:solidFill>
                  <a:srgbClr val="C00000"/>
                </a:solidFill>
              </a:rPr>
              <a:t>В </a:t>
            </a:r>
            <a:r>
              <a:rPr lang="ru-RU" b="1" dirty="0">
                <a:solidFill>
                  <a:srgbClr val="C00000"/>
                </a:solidFill>
              </a:rPr>
              <a:t>расчёте на 1 юридическое лицо объём выручки в 2019 г. составил 17.7 </a:t>
            </a:r>
            <a:r>
              <a:rPr lang="ru-RU" b="1" dirty="0" smtClean="0">
                <a:solidFill>
                  <a:srgbClr val="C00000"/>
                </a:solidFill>
              </a:rPr>
              <a:t>млн рублей</a:t>
            </a:r>
            <a:r>
              <a:rPr lang="ru-RU" b="1" dirty="0">
                <a:solidFill>
                  <a:srgbClr val="C00000"/>
                </a:solidFill>
              </a:rPr>
              <a:t>.</a:t>
            </a:r>
          </a:p>
        </p:txBody>
      </p:sp>
      <p:pic>
        <p:nvPicPr>
          <p:cNvPr id="1026" name="Picture 2" descr="https://media.istockphoto.com/photos/financial-money-saving-concept-green-plant-growing-on-coin-stack-picture-id1189971827?k=6&amp;m=1189971827&amp;s=612x612&amp;w=0&amp;h=wXC3XyzuhLrK3W_DZyec4SuMguJL4Y2mcvu98pavyhY=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40216" y="1196752"/>
            <a:ext cx="2448272" cy="1660252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оле 2"/>
          <p:cNvSpPr txBox="1"/>
          <p:nvPr/>
        </p:nvSpPr>
        <p:spPr>
          <a:xfrm>
            <a:off x="2351584" y="6275930"/>
            <a:ext cx="2407920" cy="393430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400" b="1" spc="150" dirty="0"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Владимирстат</a:t>
            </a:r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</a:endParaRPr>
          </a:p>
        </p:txBody>
      </p:sp>
      <p:sp>
        <p:nvSpPr>
          <p:cNvPr id="10" name="Номер слайда 8"/>
          <p:cNvSpPr txBox="1">
            <a:spLocks/>
          </p:cNvSpPr>
          <p:nvPr/>
        </p:nvSpPr>
        <p:spPr>
          <a:xfrm>
            <a:off x="11496600" y="6381328"/>
            <a:ext cx="6959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71AB92B-C8AF-47E4-9335-74355FB4B903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5487893" y="57241"/>
            <a:ext cx="26802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 smtClean="0">
                <a:solidFill>
                  <a:srgbClr val="FF0000"/>
                </a:solidFill>
              </a:rPr>
              <a:t>1</a:t>
            </a:r>
            <a:endParaRPr lang="ru-RU" sz="11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360" y="6104329"/>
            <a:ext cx="21964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Включая </a:t>
            </a:r>
            <a:r>
              <a:rPr 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микропредприятия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5304" y="6014320"/>
            <a:ext cx="26802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 smtClean="0"/>
              <a:t>1</a:t>
            </a:r>
            <a:endParaRPr lang="ru-RU" sz="1100" b="1" dirty="0"/>
          </a:p>
        </p:txBody>
      </p:sp>
    </p:spTree>
    <p:extLst>
      <p:ext uri="{BB962C8B-B14F-4D97-AF65-F5344CB8AC3E}">
        <p14:creationId xmlns:p14="http://schemas.microsoft.com/office/powerpoint/2010/main" val="214613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2899</TotalTime>
  <Words>1637</Words>
  <Application>Microsoft Office PowerPoint</Application>
  <PresentationFormat>Произвольный</PresentationFormat>
  <Paragraphs>508</Paragraphs>
  <Slides>25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Воздушный поток</vt:lpstr>
      <vt:lpstr>Основные итоги работы субъектов малого предпринимательства Владимирской области за 2019год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eshmuratko</dc:creator>
  <cp:lastModifiedBy>Петрова Марина Аркадьевна</cp:lastModifiedBy>
  <cp:revision>327</cp:revision>
  <dcterms:created xsi:type="dcterms:W3CDTF">2014-05-12T06:52:24Z</dcterms:created>
  <dcterms:modified xsi:type="dcterms:W3CDTF">2020-05-21T05:55:38Z</dcterms:modified>
</cp:coreProperties>
</file>